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17"/>
  </p:notesMasterIdLst>
  <p:sldIdLst>
    <p:sldId id="260" r:id="rId2"/>
    <p:sldId id="261" r:id="rId3"/>
    <p:sldId id="262" r:id="rId4"/>
    <p:sldId id="268" r:id="rId5"/>
    <p:sldId id="263" r:id="rId6"/>
    <p:sldId id="264" r:id="rId7"/>
    <p:sldId id="278" r:id="rId8"/>
    <p:sldId id="275" r:id="rId9"/>
    <p:sldId id="276" r:id="rId10"/>
    <p:sldId id="265" r:id="rId11"/>
    <p:sldId id="266" r:id="rId12"/>
    <p:sldId id="267" r:id="rId13"/>
    <p:sldId id="269" r:id="rId14"/>
    <p:sldId id="271" r:id="rId15"/>
    <p:sldId id="277" r:id="rId16"/>
  </p:sldIdLst>
  <p:sldSz cx="12192000" cy="6858000"/>
  <p:notesSz cx="7102475" cy="10234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2" autoAdjust="0"/>
    <p:restoredTop sz="94660"/>
  </p:normalViewPr>
  <p:slideViewPr>
    <p:cSldViewPr snapToGrid="0">
      <p:cViewPr>
        <p:scale>
          <a:sx n="116" d="100"/>
          <a:sy n="116" d="100"/>
        </p:scale>
        <p:origin x="-132" y="-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9" d="100"/>
          <a:sy n="79" d="100"/>
        </p:scale>
        <p:origin x="357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4A6A0B-83A7-4690-A51C-E84B96B7CC8F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613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2725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D02991-234A-4172-9955-9C43C43487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897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" y="0"/>
            <a:ext cx="1003300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1537" y="1267485"/>
            <a:ext cx="9647975" cy="5133316"/>
          </a:xfrm>
        </p:spPr>
        <p:txBody>
          <a:bodyPr/>
          <a:lstStyle>
            <a:lvl1pPr>
              <a:defRPr sz="11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1536" y="201703"/>
            <a:ext cx="8252777" cy="94956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1AD2E-49ED-46BF-ADE2-725AC7967654}" type="datetimeFigureOut">
              <a:rPr lang="ru-RU" smtClean="0"/>
              <a:t>20.05.2020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7293" y="236416"/>
            <a:ext cx="1047068" cy="365125"/>
          </a:xfrm>
        </p:spPr>
        <p:txBody>
          <a:bodyPr/>
          <a:lstStyle>
            <a:lvl1pPr>
              <a:defRPr sz="1400"/>
            </a:lvl1pPr>
          </a:lstStyle>
          <a:p>
            <a:fld id="{45A1B2AD-29EF-4D80-8538-D9D7562F2233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9956800" y="209550"/>
            <a:ext cx="876301" cy="431800"/>
            <a:chOff x="7467600" y="209550"/>
            <a:chExt cx="657226" cy="43180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467600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7677151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7881939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98992-9F5B-4E9D-871D-4517B2EC8643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BFF28-7A78-4393-9577-5BAAAFE250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1AD2E-49ED-46BF-ADE2-725AC7967654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B2AD-29EF-4D80-8538-D9D7562F22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600" y="5257800"/>
            <a:ext cx="9652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5600" y="838200"/>
            <a:ext cx="9956800" cy="441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98992-9F5B-4E9D-871D-4517B2EC8643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A1BFF28-7A78-4393-9577-5BAAAFE2503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5600" y="4484080"/>
            <a:ext cx="9652001" cy="762000"/>
          </a:xfrm>
        </p:spPr>
        <p:txBody>
          <a:bodyPr b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625600" y="5257800"/>
            <a:ext cx="9652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1AD2E-49ED-46BF-ADE2-725AC7967654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1B2AD-29EF-4D80-8538-D9D7562F2233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1AD2E-49ED-46BF-ADE2-725AC7967654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B2AD-29EF-4D80-8538-D9D7562F223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621536" y="841248"/>
            <a:ext cx="4974336" cy="43891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803136" y="841248"/>
            <a:ext cx="4974336" cy="43891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5600" y="841248"/>
            <a:ext cx="4978400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07201" y="841248"/>
            <a:ext cx="4980356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98992-9F5B-4E9D-871D-4517B2EC8643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BFF28-7A78-4393-9577-5BAAAFE2503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621536" y="1380744"/>
            <a:ext cx="4974336" cy="3840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803136" y="1380743"/>
            <a:ext cx="4974336" cy="3840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98992-9F5B-4E9D-871D-4517B2EC8643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BFF28-7A78-4393-9577-5BAAAFE250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1AD2E-49ED-46BF-ADE2-725AC7967654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1B2AD-29EF-4D80-8538-D9D7562F223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1" y="395287"/>
            <a:ext cx="4011084" cy="1162050"/>
          </a:xfrm>
        </p:spPr>
        <p:txBody>
          <a:bodyPr anchor="b"/>
          <a:lstStyle>
            <a:lvl1pPr algn="l">
              <a:defRPr sz="2000" b="1">
                <a:ln>
                  <a:noFill/>
                </a:ln>
                <a:solidFill>
                  <a:srgbClr val="FF7605"/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1" y="1557338"/>
            <a:ext cx="4011084" cy="43862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1219200" y="381000"/>
            <a:ext cx="6400800" cy="5943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D698992-9F5B-4E9D-871D-4517B2EC8643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A1BFF28-7A78-4393-9577-5BAAAFE2503F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600" y="4624754"/>
            <a:ext cx="7315200" cy="404446"/>
          </a:xfrm>
        </p:spPr>
        <p:txBody>
          <a:bodyPr bIns="0" anchor="b"/>
          <a:lstStyle>
            <a:lvl1pPr algn="l">
              <a:defRPr sz="2000" b="1">
                <a:ln w="12700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65300" y="381000"/>
            <a:ext cx="7823200" cy="40814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25600" y="5029200"/>
            <a:ext cx="5384800" cy="13716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98992-9F5B-4E9D-871D-4517B2EC8643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BFF28-7A78-4393-9577-5BAAAFE250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3048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52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304800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25600" y="5257800"/>
            <a:ext cx="9652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5600" y="838200"/>
            <a:ext cx="99568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9573" y="6553200"/>
            <a:ext cx="9550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82400" y="5740401"/>
            <a:ext cx="50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45A1B2AD-29EF-4D80-8538-D9D7562F2233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reeform 5"/>
          <p:cNvSpPr>
            <a:spLocks/>
          </p:cNvSpPr>
          <p:nvPr/>
        </p:nvSpPr>
        <p:spPr bwMode="auto">
          <a:xfrm>
            <a:off x="11271252" y="5715000"/>
            <a:ext cx="323849" cy="431800"/>
          </a:xfrm>
          <a:custGeom>
            <a:avLst/>
            <a:gdLst/>
            <a:ahLst/>
            <a:cxnLst>
              <a:cxn ang="0">
                <a:pos x="62" y="0"/>
              </a:cxn>
              <a:cxn ang="0">
                <a:pos x="0" y="0"/>
              </a:cxn>
              <a:cxn ang="0">
                <a:pos x="89" y="136"/>
              </a:cxn>
              <a:cxn ang="0">
                <a:pos x="89" y="136"/>
              </a:cxn>
              <a:cxn ang="0">
                <a:pos x="0" y="272"/>
              </a:cxn>
              <a:cxn ang="0">
                <a:pos x="62" y="272"/>
              </a:cxn>
              <a:cxn ang="0">
                <a:pos x="153" y="136"/>
              </a:cxn>
              <a:cxn ang="0">
                <a:pos x="62" y="0"/>
              </a:cxn>
            </a:cxnLst>
            <a:rect l="0" t="0" r="r" b="b"/>
            <a:pathLst>
              <a:path w="153" h="272">
                <a:moveTo>
                  <a:pt x="62" y="0"/>
                </a:moveTo>
                <a:lnTo>
                  <a:pt x="0" y="0"/>
                </a:lnTo>
                <a:lnTo>
                  <a:pt x="89" y="136"/>
                </a:lnTo>
                <a:lnTo>
                  <a:pt x="89" y="136"/>
                </a:lnTo>
                <a:lnTo>
                  <a:pt x="0" y="272"/>
                </a:lnTo>
                <a:lnTo>
                  <a:pt x="62" y="272"/>
                </a:lnTo>
                <a:lnTo>
                  <a:pt x="153" y="136"/>
                </a:lnTo>
                <a:lnTo>
                  <a:pt x="62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1160581" y="4783016"/>
            <a:ext cx="2625969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CEB1AD2E-49ED-46BF-ADE2-725AC7967654}" type="datetimeFigureOut">
              <a:rPr lang="ru-RU" smtClean="0"/>
              <a:t>20.05.2020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</p:bldLst>
  </p:timing>
  <p:txStyles>
    <p:titleStyle>
      <a:lvl1pPr algn="l" defTabSz="914400" rtl="0" eaLnBrk="1" latinLnBrk="0" hangingPunct="1">
        <a:spcBef>
          <a:spcPct val="0"/>
        </a:spcBef>
        <a:buNone/>
        <a:defRPr sz="7200" b="1" kern="1200">
          <a:ln w="12700">
            <a:solidFill>
              <a:schemeClr val="tx2"/>
            </a:solidFill>
          </a:ln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˃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11945DFE-AE62-476F-B3B0-0878EC0CF5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5794" y="3777524"/>
            <a:ext cx="8360830" cy="1325563"/>
          </a:xfrm>
        </p:spPr>
        <p:txBody>
          <a:bodyPr>
            <a:normAutofit fontScale="90000"/>
          </a:bodyPr>
          <a:lstStyle/>
          <a:p>
            <a:r>
              <a:rPr lang="ru-RU" sz="2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ЭНЕРГОСЕРВИСНЫЙ КОНТРАКТ КАК ИНСТРУМЕНТ ПОВЫШЕНИЯ ЭНЕРГЕТИЧЕСКОЙ ЭФФЕКТИВНОСТИ В БЮДЖЕТНОЙ </a:t>
            </a:r>
            <a:r>
              <a:rPr lang="ru-RU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СФЕРЕ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20714" y="164757"/>
            <a:ext cx="38058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ООО «ТЕХСВЕТСТРОЙ»</a:t>
            </a:r>
            <a:endParaRPr lang="ru-RU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9742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96C6C857-06FB-4AA8-B2C4-68DB237DD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827530"/>
            <a:ext cx="9652000" cy="42012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Применение и опыт - р</a:t>
            </a:r>
            <a:r>
              <a:rPr lang="ru-RU" altLang="ru-RU" sz="2000" b="1" dirty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еализация </a:t>
            </a:r>
            <a:r>
              <a:rPr lang="ru-RU" altLang="ru-RU" sz="20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проекта</a:t>
            </a:r>
            <a:endParaRPr lang="ru-RU" sz="20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140">
            <a:extLst>
              <a:ext uri="{FF2B5EF4-FFF2-40B4-BE49-F238E27FC236}">
                <a16:creationId xmlns="" xmlns:a16="http://schemas.microsoft.com/office/drawing/2014/main" id="{F42479B2-505F-4376-9CBD-4940CCC7E426}"/>
              </a:ext>
            </a:extLst>
          </p:cNvPr>
          <p:cNvSpPr/>
          <p:nvPr/>
        </p:nvSpPr>
        <p:spPr>
          <a:xfrm>
            <a:off x="899592" y="1063585"/>
            <a:ext cx="7752254" cy="3681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582" tIns="38583" rIns="38582" bIns="38583">
            <a:spAutoFit/>
          </a:bodyPr>
          <a:lstStyle>
            <a:lvl1pPr algn="ctr">
              <a:lnSpc>
                <a:spcPct val="90000"/>
              </a:lnSpc>
              <a:spcBef>
                <a:spcPts val="600"/>
              </a:spcBef>
              <a:defRPr sz="2600">
                <a:solidFill>
                  <a:srgbClr val="0B6EA5"/>
                </a:solidFill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>
              <a:spcBef>
                <a:spcPct val="20000"/>
              </a:spcBef>
              <a:defRPr/>
            </a:pP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hape 141">
            <a:extLst>
              <a:ext uri="{FF2B5EF4-FFF2-40B4-BE49-F238E27FC236}">
                <a16:creationId xmlns="" xmlns:a16="http://schemas.microsoft.com/office/drawing/2014/main" id="{07161928-21ED-4C9E-AC62-DB9AB6F090B4}"/>
              </a:ext>
            </a:extLst>
          </p:cNvPr>
          <p:cNvSpPr/>
          <p:nvPr/>
        </p:nvSpPr>
        <p:spPr>
          <a:xfrm>
            <a:off x="899591" y="1648829"/>
            <a:ext cx="5077697" cy="3771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582" tIns="38583" rIns="38582" bIns="38583">
            <a:spAutoFit/>
          </a:bodyPr>
          <a:lstStyle/>
          <a:p>
            <a:pPr algn="just" hangingPunct="0">
              <a:lnSpc>
                <a:spcPct val="150000"/>
              </a:lnSpc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r>
              <a:rPr kumimoji="1"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Применение ФЗ «Об энергоснабжении и повышении энергетической эффективности и о внесении изменений в отдельные законодательные акты Российской Федерации» на базе учреждений ФСИН России по Краснодарскому краю, позволило без увеличения бюджетного финансирования повысить надежность и эффективность энергохозяйства учреждений ФСИН и  сократить  </a:t>
            </a:r>
            <a:r>
              <a:rPr kumimoji="1"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финансовые расходы на </a:t>
            </a:r>
            <a:r>
              <a:rPr kumimoji="1"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энергопотребление объектов УИС в целом.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78BAAA14-1DC4-4003-BC88-C50507C85835}"/>
              </a:ext>
            </a:extLst>
          </p:cNvPr>
          <p:cNvCxnSpPr/>
          <p:nvPr/>
        </p:nvCxnSpPr>
        <p:spPr>
          <a:xfrm>
            <a:off x="940671" y="1431732"/>
            <a:ext cx="9355974" cy="0"/>
          </a:xfrm>
          <a:prstGeom prst="line">
            <a:avLst/>
          </a:prstGeom>
          <a:noFill/>
          <a:ln w="25400" cap="flat">
            <a:solidFill>
              <a:schemeClr val="tx2">
                <a:lumMod val="50000"/>
              </a:schemeClr>
            </a:solidFill>
            <a:prstDash val="solid"/>
            <a:bevel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7" name="Picture 10" descr="\\ecolight.local\elt\Отдел маркетинга\ЛИСТОВКИ\Буклеты Листовки\Тюрьма\IMG_6713.1.jpg">
            <a:extLst>
              <a:ext uri="{FF2B5EF4-FFF2-40B4-BE49-F238E27FC236}">
                <a16:creationId xmlns="" xmlns:a16="http://schemas.microsoft.com/office/drawing/2014/main" id="{3605F0A3-6D26-41D6-943B-2A142F0DA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5854" y="1746801"/>
            <a:ext cx="3940791" cy="391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391539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96C6C857-06FB-4AA8-B2C4-68DB237DD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926" y="849401"/>
            <a:ext cx="9652000" cy="42836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Применение и опыт - р</a:t>
            </a:r>
            <a:r>
              <a:rPr lang="ru-RU" altLang="ru-RU" sz="2000" b="1" dirty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еализация </a:t>
            </a:r>
            <a:r>
              <a:rPr lang="ru-RU" altLang="ru-RU" sz="20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проекта</a:t>
            </a:r>
            <a:endParaRPr lang="ru-RU" sz="20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140">
            <a:extLst>
              <a:ext uri="{FF2B5EF4-FFF2-40B4-BE49-F238E27FC236}">
                <a16:creationId xmlns="" xmlns:a16="http://schemas.microsoft.com/office/drawing/2014/main" id="{F42479B2-505F-4376-9CBD-4940CCC7E426}"/>
              </a:ext>
            </a:extLst>
          </p:cNvPr>
          <p:cNvSpPr/>
          <p:nvPr/>
        </p:nvSpPr>
        <p:spPr>
          <a:xfrm>
            <a:off x="899592" y="1063585"/>
            <a:ext cx="7752254" cy="3681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582" tIns="38583" rIns="38582" bIns="38583">
            <a:spAutoFit/>
          </a:bodyPr>
          <a:lstStyle>
            <a:lvl1pPr algn="ctr">
              <a:lnSpc>
                <a:spcPct val="90000"/>
              </a:lnSpc>
              <a:spcBef>
                <a:spcPts val="600"/>
              </a:spcBef>
              <a:defRPr sz="2600">
                <a:solidFill>
                  <a:srgbClr val="0B6EA5"/>
                </a:solidFill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>
              <a:spcBef>
                <a:spcPct val="20000"/>
              </a:spcBef>
              <a:defRPr/>
            </a:pP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hape 141">
            <a:extLst>
              <a:ext uri="{FF2B5EF4-FFF2-40B4-BE49-F238E27FC236}">
                <a16:creationId xmlns="" xmlns:a16="http://schemas.microsoft.com/office/drawing/2014/main" id="{07161928-21ED-4C9E-AC62-DB9AB6F090B4}"/>
              </a:ext>
            </a:extLst>
          </p:cNvPr>
          <p:cNvSpPr/>
          <p:nvPr/>
        </p:nvSpPr>
        <p:spPr>
          <a:xfrm>
            <a:off x="899591" y="1648829"/>
            <a:ext cx="9364755" cy="11859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582" tIns="38583" rIns="38582" bIns="38583">
            <a:spAutoFit/>
          </a:bodyPr>
          <a:lstStyle/>
          <a:p>
            <a:pPr algn="just" hangingPunct="0">
              <a:lnSpc>
                <a:spcPct val="150000"/>
              </a:lnSpc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r>
              <a:rPr kumimoji="1"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качестве «пилотного» проекта определено подведомственное ФСИН России ФКУ ИК-14 (протокол совещания по вопросу внедрения энергосберегающих технологий в учреждениях УФСИН России по  Краснодарскому краю от 13.09.2013).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78BAAA14-1DC4-4003-BC88-C50507C85835}"/>
              </a:ext>
            </a:extLst>
          </p:cNvPr>
          <p:cNvCxnSpPr/>
          <p:nvPr/>
        </p:nvCxnSpPr>
        <p:spPr>
          <a:xfrm>
            <a:off x="940671" y="1431732"/>
            <a:ext cx="9257772" cy="0"/>
          </a:xfrm>
          <a:prstGeom prst="line">
            <a:avLst/>
          </a:prstGeom>
          <a:noFill/>
          <a:ln w="25400" cap="flat">
            <a:solidFill>
              <a:schemeClr val="tx2">
                <a:lumMod val="50000"/>
              </a:schemeClr>
            </a:solidFill>
            <a:prstDash val="solid"/>
            <a:bevel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8" name="Picture 2" descr="C:\Users\Acee\Desktop\новый энергосервис\фото ик14\DSC00940.JPG">
            <a:extLst>
              <a:ext uri="{FF2B5EF4-FFF2-40B4-BE49-F238E27FC236}">
                <a16:creationId xmlns="" xmlns:a16="http://schemas.microsoft.com/office/drawing/2014/main" id="{DEDAD624-A1F2-463E-BE27-C75FB51BA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1499" y="3707547"/>
            <a:ext cx="3929767" cy="2612974"/>
          </a:xfrm>
          <a:prstGeom prst="rect">
            <a:avLst/>
          </a:prstGeom>
          <a:noFill/>
        </p:spPr>
      </p:pic>
      <p:pic>
        <p:nvPicPr>
          <p:cNvPr id="9" name="Picture 1" descr="C:\Users\Acee\Desktop\новый энергосервис\фото ик14\DSC00937.JPG">
            <a:extLst>
              <a:ext uri="{FF2B5EF4-FFF2-40B4-BE49-F238E27FC236}">
                <a16:creationId xmlns="" xmlns:a16="http://schemas.microsoft.com/office/drawing/2014/main" id="{58F6D45B-1B7B-4738-BC0F-FD1A5C0B02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11524" y="3707549"/>
            <a:ext cx="3929767" cy="2612973"/>
          </a:xfrm>
          <a:prstGeom prst="rect">
            <a:avLst/>
          </a:prstGeom>
          <a:noFill/>
        </p:spPr>
      </p:pic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3EF90CBC-17BA-4697-8E68-5966CD0329DC}"/>
              </a:ext>
            </a:extLst>
          </p:cNvPr>
          <p:cNvSpPr/>
          <p:nvPr/>
        </p:nvSpPr>
        <p:spPr>
          <a:xfrm>
            <a:off x="2713409" y="3162028"/>
            <a:ext cx="3337198" cy="339528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bg1">
                <a:lumMod val="65000"/>
              </a:schemeClr>
            </a:solidFill>
            <a:prstDash val="solid"/>
            <a:bevel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582" tIns="38582" rIns="38582" bIns="38582" numCol="1" spcCol="32153" rtlCol="0" anchor="ctr">
            <a:spAutoFit/>
          </a:bodyPr>
          <a:lstStyle/>
          <a:p>
            <a:pPr algn="ctr" defTabSz="771662" latinLnBrk="1" hangingPunct="0"/>
            <a:r>
              <a:rPr lang="ru-RU" sz="17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Прежняя система освещения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2B803C3D-68FC-465F-8EF2-7BFC9B9BD1CF}"/>
              </a:ext>
            </a:extLst>
          </p:cNvPr>
          <p:cNvSpPr/>
          <p:nvPr/>
        </p:nvSpPr>
        <p:spPr>
          <a:xfrm>
            <a:off x="6706129" y="3162029"/>
            <a:ext cx="3337198" cy="339528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bg1">
                <a:lumMod val="65000"/>
              </a:schemeClr>
            </a:solidFill>
            <a:prstDash val="solid"/>
            <a:bevel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582" tIns="38582" rIns="38582" bIns="38582" numCol="1" spcCol="32153" rtlCol="0" anchor="ctr">
            <a:spAutoFit/>
          </a:bodyPr>
          <a:lstStyle/>
          <a:p>
            <a:pPr algn="ctr" defTabSz="771662" latinLnBrk="1" hangingPunct="0"/>
            <a:r>
              <a:rPr lang="ru-RU" sz="17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Новая система освещения</a:t>
            </a:r>
          </a:p>
        </p:txBody>
      </p:sp>
    </p:spTree>
    <p:extLst>
      <p:ext uri="{BB962C8B-B14F-4D97-AF65-F5344CB8AC3E}">
        <p14:creationId xmlns:p14="http://schemas.microsoft.com/office/powerpoint/2010/main" val="2428766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96C6C857-06FB-4AA8-B2C4-68DB237DD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848496"/>
            <a:ext cx="9652000" cy="399161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Применение и опыт - р</a:t>
            </a:r>
            <a:r>
              <a:rPr lang="ru-RU" altLang="ru-RU" sz="2000" b="1" dirty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еализация </a:t>
            </a:r>
            <a:r>
              <a:rPr lang="ru-RU" altLang="ru-RU" sz="20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проекта</a:t>
            </a:r>
            <a:endParaRPr lang="ru-RU" sz="20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140">
            <a:extLst>
              <a:ext uri="{FF2B5EF4-FFF2-40B4-BE49-F238E27FC236}">
                <a16:creationId xmlns="" xmlns:a16="http://schemas.microsoft.com/office/drawing/2014/main" id="{F42479B2-505F-4376-9CBD-4940CCC7E426}"/>
              </a:ext>
            </a:extLst>
          </p:cNvPr>
          <p:cNvSpPr/>
          <p:nvPr/>
        </p:nvSpPr>
        <p:spPr>
          <a:xfrm>
            <a:off x="899592" y="1063585"/>
            <a:ext cx="7752254" cy="3681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582" tIns="38583" rIns="38582" bIns="38583">
            <a:spAutoFit/>
          </a:bodyPr>
          <a:lstStyle>
            <a:lvl1pPr algn="ctr">
              <a:lnSpc>
                <a:spcPct val="90000"/>
              </a:lnSpc>
              <a:spcBef>
                <a:spcPts val="600"/>
              </a:spcBef>
              <a:defRPr sz="2600">
                <a:solidFill>
                  <a:srgbClr val="0B6EA5"/>
                </a:solidFill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>
              <a:spcBef>
                <a:spcPct val="20000"/>
              </a:spcBef>
              <a:defRPr/>
            </a:pP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78BAAA14-1DC4-4003-BC88-C50507C85835}"/>
              </a:ext>
            </a:extLst>
          </p:cNvPr>
          <p:cNvCxnSpPr/>
          <p:nvPr/>
        </p:nvCxnSpPr>
        <p:spPr>
          <a:xfrm>
            <a:off x="940671" y="1431732"/>
            <a:ext cx="7906767" cy="0"/>
          </a:xfrm>
          <a:prstGeom prst="line">
            <a:avLst/>
          </a:prstGeom>
          <a:noFill/>
          <a:ln w="25400" cap="flat">
            <a:solidFill>
              <a:schemeClr val="tx2">
                <a:lumMod val="50000"/>
              </a:schemeClr>
            </a:solidFill>
            <a:prstDash val="solid"/>
            <a:bevel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aphicFrame>
        <p:nvGraphicFramePr>
          <p:cNvPr id="9" name="Таблица 8">
            <a:extLst>
              <a:ext uri="{FF2B5EF4-FFF2-40B4-BE49-F238E27FC236}">
                <a16:creationId xmlns="" xmlns:a16="http://schemas.microsoft.com/office/drawing/2014/main" id="{02A984AA-6B44-4E76-BBF8-3FDAC02A96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5178078"/>
              </p:ext>
            </p:extLst>
          </p:nvPr>
        </p:nvGraphicFramePr>
        <p:xfrm>
          <a:off x="940671" y="1739188"/>
          <a:ext cx="7925844" cy="20611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8784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8281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5518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90612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Прежняя система</a:t>
                      </a:r>
                    </a:p>
                  </a:txBody>
                  <a:tcPr marL="75674" marR="75674" marT="39629" marB="39629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7882">
                <a:tc>
                  <a:txBody>
                    <a:bodyPr/>
                    <a:lstStyle/>
                    <a:p>
                      <a:r>
                        <a:rPr lang="ru-RU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 светильника</a:t>
                      </a:r>
                    </a:p>
                  </a:txBody>
                  <a:tcPr marL="75674" marR="75674" marT="39629" marB="396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РКУ-250</a:t>
                      </a:r>
                    </a:p>
                  </a:txBody>
                  <a:tcPr marL="75674" marR="75674" marT="39629" marB="396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Светильники с ЛН</a:t>
                      </a:r>
                    </a:p>
                  </a:txBody>
                  <a:tcPr marL="75674" marR="75674" marT="39629" marB="39629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1227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</a:t>
                      </a:r>
                      <a:r>
                        <a:rPr lang="ru-RU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шт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74" marR="75674" marT="39629" marB="396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75674" marR="75674" marT="39629" marB="396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335</a:t>
                      </a:r>
                    </a:p>
                  </a:txBody>
                  <a:tcPr marL="75674" marR="75674" marT="39629" marB="39629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05487">
                <a:tc>
                  <a:txBody>
                    <a:bodyPr/>
                    <a:lstStyle/>
                    <a:p>
                      <a:pPr marL="0" marR="0" indent="0" algn="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Потребляемая мощность с учетом ПРА, Вт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75674" marR="75674" marT="39629" marB="396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325</a:t>
                      </a:r>
                    </a:p>
                  </a:txBody>
                  <a:tcPr marL="75674" marR="75674" marT="39629" marB="396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74" marR="75674" marT="39629" marB="39629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67882">
                <a:tc>
                  <a:txBody>
                    <a:bodyPr/>
                    <a:lstStyle/>
                    <a:p>
                      <a:pPr marL="0" marR="0" indent="0" algn="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Время горения в сутки среднее, ч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75674" marR="75674" marT="39629" marB="396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10,6</a:t>
                      </a:r>
                    </a:p>
                  </a:txBody>
                  <a:tcPr marL="75674" marR="75674" marT="39629" marB="396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10,6</a:t>
                      </a:r>
                    </a:p>
                  </a:txBody>
                  <a:tcPr marL="75674" marR="75674" marT="39629" marB="39629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67882">
                <a:tc>
                  <a:txBody>
                    <a:bodyPr/>
                    <a:lstStyle/>
                    <a:p>
                      <a:pPr marL="0" marR="0" indent="0" algn="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Потребляемая мощность в год, кВт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75674" marR="75674" marT="39629" marB="396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089,1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74" marR="75674" marT="39629" marB="396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129 611,5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74" marR="75674" marT="39629" marB="39629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0612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Итоговая потребляемая мощность: </a:t>
                      </a:r>
                      <a:r>
                        <a:rPr lang="ru-RU" sz="14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144 700,6</a:t>
                      </a:r>
                      <a:r>
                        <a:rPr lang="ru-RU" sz="1400" b="1" i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кВт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74" marR="75674" marT="39629" marB="39629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1" name="Таблица 10">
            <a:extLst>
              <a:ext uri="{FF2B5EF4-FFF2-40B4-BE49-F238E27FC236}">
                <a16:creationId xmlns="" xmlns:a16="http://schemas.microsoft.com/office/drawing/2014/main" id="{35CDA896-1506-4550-977B-084E9196EF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5885018"/>
              </p:ext>
            </p:extLst>
          </p:nvPr>
        </p:nvGraphicFramePr>
        <p:xfrm>
          <a:off x="940671" y="3814118"/>
          <a:ext cx="7925844" cy="20859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9608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8781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4194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87699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Новая система на светодиодных светильниках</a:t>
                      </a:r>
                    </a:p>
                  </a:txBody>
                  <a:tcPr marL="75674" marR="75674" marT="39629" marB="39629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7882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</a:t>
                      </a:r>
                      <a:r>
                        <a:rPr lang="ru-RU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шт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74" marR="75674" marT="39629" marB="396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75674" marR="75674" marT="39629" marB="396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191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74" marR="75674" marT="39629" marB="39629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1227">
                <a:tc>
                  <a:txBody>
                    <a:bodyPr/>
                    <a:lstStyle/>
                    <a:p>
                      <a:r>
                        <a:rPr lang="ru-RU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Потребляемая</a:t>
                      </a:r>
                      <a:r>
                        <a:rPr lang="ru-RU" sz="14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мощность, </a:t>
                      </a:r>
                      <a:r>
                        <a:rPr lang="ru-RU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Вт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74" marR="75674" marT="39629" marB="396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</a:p>
                  </a:txBody>
                  <a:tcPr marL="75674" marR="75674" marT="39629" marB="396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75674" marR="75674" marT="39629" marB="39629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0265">
                <a:tc>
                  <a:txBody>
                    <a:bodyPr/>
                    <a:lstStyle/>
                    <a:p>
                      <a:pPr marL="0" marR="0" indent="0" algn="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Время горения в сутки среднее, ч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75674" marR="75674" marT="39629" marB="396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10,6</a:t>
                      </a:r>
                    </a:p>
                  </a:txBody>
                  <a:tcPr marL="75674" marR="75674" marT="39629" marB="396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10,6</a:t>
                      </a:r>
                    </a:p>
                  </a:txBody>
                  <a:tcPr marL="75674" marR="75674" marT="39629" marB="39629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67882">
                <a:tc>
                  <a:txBody>
                    <a:bodyPr/>
                    <a:lstStyle/>
                    <a:p>
                      <a:pPr marL="0" marR="0" indent="0" algn="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Потребляемая мощность в год, кВт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75674" marR="75674" marT="39629" marB="396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4 178,5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74" marR="75674" marT="39629" marB="396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r>
                        <a:rPr lang="ru-RU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559,2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74" marR="75674" marT="39629" marB="39629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0612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Итоговая потребляемая мощность: </a:t>
                      </a:r>
                      <a:r>
                        <a:rPr lang="ru-RU" sz="14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 </a:t>
                      </a:r>
                      <a:r>
                        <a:rPr lang="ru-RU" sz="14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737,7 </a:t>
                      </a:r>
                      <a:r>
                        <a:rPr lang="ru-RU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кВт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74" marR="75674" marT="39629" marB="39629"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67882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ЭКОНОМИЯ: 110 962,9 кВт</a:t>
                      </a:r>
                      <a:endParaRPr lang="ru-RU" sz="14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74" marR="75674" marT="39629" marB="39629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32697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96C6C857-06FB-4AA8-B2C4-68DB237DD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579" y="832925"/>
            <a:ext cx="9652000" cy="46131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Применение и опыт – законтрактовано на 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сегодня</a:t>
            </a:r>
            <a:endParaRPr lang="ru-RU" sz="20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140">
            <a:extLst>
              <a:ext uri="{FF2B5EF4-FFF2-40B4-BE49-F238E27FC236}">
                <a16:creationId xmlns="" xmlns:a16="http://schemas.microsoft.com/office/drawing/2014/main" id="{F42479B2-505F-4376-9CBD-4940CCC7E426}"/>
              </a:ext>
            </a:extLst>
          </p:cNvPr>
          <p:cNvSpPr/>
          <p:nvPr/>
        </p:nvSpPr>
        <p:spPr>
          <a:xfrm>
            <a:off x="899592" y="1063585"/>
            <a:ext cx="7752254" cy="3681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582" tIns="38583" rIns="38582" bIns="38583">
            <a:spAutoFit/>
          </a:bodyPr>
          <a:lstStyle>
            <a:lvl1pPr algn="ctr">
              <a:lnSpc>
                <a:spcPct val="90000"/>
              </a:lnSpc>
              <a:spcBef>
                <a:spcPts val="600"/>
              </a:spcBef>
              <a:defRPr sz="2600">
                <a:solidFill>
                  <a:srgbClr val="0B6EA5"/>
                </a:solidFill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>
              <a:spcBef>
                <a:spcPct val="20000"/>
              </a:spcBef>
              <a:defRPr/>
            </a:pP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hape 141">
            <a:extLst>
              <a:ext uri="{FF2B5EF4-FFF2-40B4-BE49-F238E27FC236}">
                <a16:creationId xmlns="" xmlns:a16="http://schemas.microsoft.com/office/drawing/2014/main" id="{07161928-21ED-4C9E-AC62-DB9AB6F090B4}"/>
              </a:ext>
            </a:extLst>
          </p:cNvPr>
          <p:cNvSpPr/>
          <p:nvPr/>
        </p:nvSpPr>
        <p:spPr>
          <a:xfrm>
            <a:off x="899590" y="1648829"/>
            <a:ext cx="9110683" cy="5002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582" tIns="38583" rIns="38582" bIns="38583">
            <a:spAutoFit/>
          </a:bodyPr>
          <a:lstStyle/>
          <a:p>
            <a:pPr algn="just" hangingPunct="0"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r>
              <a:rPr kumimoji="1" lang="ru-RU" altLang="ru-RU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Краснодарский край:</a:t>
            </a:r>
          </a:p>
          <a:p>
            <a:pPr marL="285750" indent="-285750" algn="just" hangingPunct="0">
              <a:buSzPct val="100000"/>
              <a:buFontTx/>
              <a:buChar char="-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r>
              <a:rPr kumimoji="1"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ФКУ ИК-11, наружное освещение, цена контракта - </a:t>
            </a:r>
            <a:r>
              <a:rPr kumimoji="1"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5 238 162,00 рублей.</a:t>
            </a:r>
          </a:p>
          <a:p>
            <a:pPr algn="just" hangingPunct="0"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r>
              <a:rPr kumimoji="1"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год реализации – </a:t>
            </a:r>
            <a:r>
              <a:rPr kumimoji="1"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2018, </a:t>
            </a:r>
            <a:r>
              <a:rPr kumimoji="1"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Статус на сегодня – получение экономии</a:t>
            </a:r>
          </a:p>
          <a:p>
            <a:pPr marL="285750" indent="-285750" algn="just" hangingPunct="0">
              <a:buSzPct val="100000"/>
              <a:buFontTx/>
              <a:buChar char="-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r>
              <a:rPr kumimoji="1"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ФКУ ИК-3, наружное освещение, цена контракта - </a:t>
            </a:r>
            <a:r>
              <a:rPr kumimoji="1"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6 487 192,07 рублей.</a:t>
            </a:r>
          </a:p>
          <a:p>
            <a:pPr algn="just" hangingPunct="0"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r>
              <a:rPr kumimoji="1"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год реализации – </a:t>
            </a:r>
            <a:r>
              <a:rPr kumimoji="1"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2018, </a:t>
            </a:r>
            <a:r>
              <a:rPr kumimoji="1"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Статус на сегодня – получение экономии</a:t>
            </a:r>
            <a:endParaRPr kumimoji="1" lang="ru-RU" alt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 hangingPunct="0">
              <a:buSzPct val="100000"/>
              <a:buFontTx/>
              <a:buChar char="-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r>
              <a:rPr kumimoji="1"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ФКУ ИК-6, наружное освещение, цена контракта - </a:t>
            </a:r>
            <a:r>
              <a:rPr kumimoji="1"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8 261 373,08</a:t>
            </a:r>
            <a:r>
              <a:rPr kumimoji="1"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рублей.</a:t>
            </a:r>
          </a:p>
          <a:p>
            <a:pPr algn="just" hangingPunct="0"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r>
              <a:rPr kumimoji="1"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год реализации – </a:t>
            </a:r>
            <a:r>
              <a:rPr kumimoji="1"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2018, </a:t>
            </a:r>
            <a:r>
              <a:rPr kumimoji="1"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Статус на сегодня – получение экономии</a:t>
            </a:r>
            <a:endParaRPr kumimoji="1" lang="ru-RU" alt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 hangingPunct="0">
              <a:buSzPct val="100000"/>
              <a:buFontTx/>
              <a:buChar char="-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r>
              <a:rPr kumimoji="1"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ФКУ БВК, наружное освещение, цена контракта - </a:t>
            </a:r>
            <a:r>
              <a:rPr kumimoji="1"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4 443 667,29 рублей.</a:t>
            </a:r>
          </a:p>
          <a:p>
            <a:pPr algn="just" hangingPunct="0"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r>
              <a:rPr kumimoji="1"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год реализации – </a:t>
            </a:r>
            <a:r>
              <a:rPr kumimoji="1"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2018, </a:t>
            </a:r>
            <a:r>
              <a:rPr kumimoji="1"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Статус на сегодня – получение экономии</a:t>
            </a:r>
          </a:p>
          <a:p>
            <a:pPr marL="285750" indent="-285750" algn="just" hangingPunct="0">
              <a:buSzPct val="100000"/>
              <a:buFontTx/>
              <a:buChar char="-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r>
              <a:rPr kumimoji="1"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ФКУ ИК-4, наружное освещение, цена контракта - </a:t>
            </a:r>
            <a:r>
              <a:rPr kumimoji="1"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5 001 838,19</a:t>
            </a:r>
            <a:r>
              <a:rPr kumimoji="1"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рублей.</a:t>
            </a:r>
          </a:p>
          <a:p>
            <a:pPr algn="just" hangingPunct="0"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r>
              <a:rPr kumimoji="1"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год реализации – </a:t>
            </a:r>
            <a:r>
              <a:rPr kumimoji="1"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2018, </a:t>
            </a:r>
            <a:r>
              <a:rPr kumimoji="1"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Статус на сегодня – получение экономии</a:t>
            </a:r>
          </a:p>
          <a:p>
            <a:pPr marL="285750" indent="-285750" algn="just" hangingPunct="0">
              <a:buSzPct val="100000"/>
              <a:buFontTx/>
              <a:buChar char="-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r>
              <a:rPr kumimoji="1"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ФКУ ИК-2, наружное освещение, цена контракта - </a:t>
            </a:r>
            <a:r>
              <a:rPr kumimoji="1"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8 143 731,54</a:t>
            </a:r>
            <a:r>
              <a:rPr kumimoji="1"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рублей.</a:t>
            </a:r>
          </a:p>
          <a:p>
            <a:pPr algn="just" hangingPunct="0"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r>
              <a:rPr kumimoji="1"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год реализации – </a:t>
            </a:r>
            <a:r>
              <a:rPr kumimoji="1"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2018, </a:t>
            </a:r>
            <a:r>
              <a:rPr kumimoji="1"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Статус на сегодня – получение экономии</a:t>
            </a:r>
          </a:p>
          <a:p>
            <a:pPr marL="285750" indent="-285750" algn="just" hangingPunct="0">
              <a:buSzPct val="100000"/>
              <a:buFontTx/>
              <a:buChar char="-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r>
              <a:rPr kumimoji="1"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ФКУ ИК-5, наружное освещение, цена контракта - </a:t>
            </a:r>
            <a:r>
              <a:rPr kumimoji="1"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4 920 720,50</a:t>
            </a:r>
            <a:r>
              <a:rPr kumimoji="1"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рублей.</a:t>
            </a:r>
          </a:p>
          <a:p>
            <a:pPr algn="just" hangingPunct="0"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r>
              <a:rPr kumimoji="1"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год реализации – </a:t>
            </a:r>
            <a:r>
              <a:rPr kumimoji="1"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2018, </a:t>
            </a:r>
            <a:r>
              <a:rPr kumimoji="1"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Статус на сегодня – получение экономии</a:t>
            </a:r>
          </a:p>
          <a:p>
            <a:pPr marL="285750" indent="-285750" algn="just" hangingPunct="0">
              <a:buSzPct val="100000"/>
              <a:buFontTx/>
              <a:buChar char="-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r>
              <a:rPr kumimoji="1"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ФКУ ИК-9, наружное освещение, цена контракта - </a:t>
            </a:r>
            <a:r>
              <a:rPr kumimoji="1"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7 036 580,79 рублей.</a:t>
            </a:r>
          </a:p>
          <a:p>
            <a:pPr algn="just" hangingPunct="0"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r>
              <a:rPr kumimoji="1"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год реализации – </a:t>
            </a:r>
            <a:r>
              <a:rPr kumimoji="1"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2018, </a:t>
            </a:r>
            <a:r>
              <a:rPr kumimoji="1"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Статус на сегодня – получение экономии</a:t>
            </a:r>
            <a:endParaRPr kumimoji="1" lang="ru-RU" alt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hangingPunct="0"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endParaRPr kumimoji="1" lang="ru-RU" alt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hangingPunct="0"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endParaRPr kumimoji="1" lang="ru-RU" alt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hangingPunct="0"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endParaRPr kumimoji="1" lang="ru-RU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78BAAA14-1DC4-4003-BC88-C50507C85835}"/>
              </a:ext>
            </a:extLst>
          </p:cNvPr>
          <p:cNvCxnSpPr/>
          <p:nvPr/>
        </p:nvCxnSpPr>
        <p:spPr>
          <a:xfrm>
            <a:off x="940671" y="1431732"/>
            <a:ext cx="7115934" cy="0"/>
          </a:xfrm>
          <a:prstGeom prst="line">
            <a:avLst/>
          </a:prstGeom>
          <a:noFill/>
          <a:ln w="25400" cap="flat">
            <a:solidFill>
              <a:schemeClr val="tx2">
                <a:lumMod val="50000"/>
              </a:schemeClr>
            </a:solidFill>
            <a:prstDash val="solid"/>
            <a:bevel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28162817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96C6C857-06FB-4AA8-B2C4-68DB237DD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687" y="839291"/>
            <a:ext cx="9652000" cy="4485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Применение и опыт – законтрактовано на 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сегодня</a:t>
            </a:r>
            <a:endParaRPr lang="ru-RU" sz="20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140">
            <a:extLst>
              <a:ext uri="{FF2B5EF4-FFF2-40B4-BE49-F238E27FC236}">
                <a16:creationId xmlns="" xmlns:a16="http://schemas.microsoft.com/office/drawing/2014/main" id="{F42479B2-505F-4376-9CBD-4940CCC7E426}"/>
              </a:ext>
            </a:extLst>
          </p:cNvPr>
          <p:cNvSpPr/>
          <p:nvPr/>
        </p:nvSpPr>
        <p:spPr>
          <a:xfrm>
            <a:off x="899592" y="1063585"/>
            <a:ext cx="7752254" cy="3681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582" tIns="38583" rIns="38582" bIns="38583">
            <a:spAutoFit/>
          </a:bodyPr>
          <a:lstStyle>
            <a:lvl1pPr algn="ctr">
              <a:lnSpc>
                <a:spcPct val="90000"/>
              </a:lnSpc>
              <a:spcBef>
                <a:spcPts val="600"/>
              </a:spcBef>
              <a:defRPr sz="2600">
                <a:solidFill>
                  <a:srgbClr val="0B6EA5"/>
                </a:solidFill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>
              <a:spcBef>
                <a:spcPct val="20000"/>
              </a:spcBef>
              <a:defRPr/>
            </a:pP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hape 141">
            <a:extLst>
              <a:ext uri="{FF2B5EF4-FFF2-40B4-BE49-F238E27FC236}">
                <a16:creationId xmlns="" xmlns:a16="http://schemas.microsoft.com/office/drawing/2014/main" id="{07161928-21ED-4C9E-AC62-DB9AB6F090B4}"/>
              </a:ext>
            </a:extLst>
          </p:cNvPr>
          <p:cNvSpPr/>
          <p:nvPr/>
        </p:nvSpPr>
        <p:spPr>
          <a:xfrm>
            <a:off x="899590" y="1648829"/>
            <a:ext cx="9110683" cy="3032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582" tIns="38583" rIns="38582" bIns="38583">
            <a:spAutoFit/>
          </a:bodyPr>
          <a:lstStyle/>
          <a:p>
            <a:pPr algn="just" hangingPunct="0">
              <a:lnSpc>
                <a:spcPct val="150000"/>
              </a:lnSpc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r>
              <a:rPr kumimoji="1" lang="ru-RU" altLang="ru-RU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Ставропольский край:</a:t>
            </a:r>
          </a:p>
          <a:p>
            <a:pPr algn="just" hangingPunct="0">
              <a:lnSpc>
                <a:spcPct val="150000"/>
              </a:lnSpc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r>
              <a:rPr kumimoji="1"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- ФКУ ИК-5, наружное освещение, цена контракта - </a:t>
            </a:r>
            <a:r>
              <a:rPr kumimoji="1"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4 398 547,83</a:t>
            </a:r>
            <a:r>
              <a:rPr kumimoji="1"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рублей.</a:t>
            </a:r>
          </a:p>
          <a:p>
            <a:pPr algn="just" hangingPunct="0"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r>
              <a:rPr kumimoji="1"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год реализации – 2019, Статус на сегодня – контракт заключен, старт проведения работ</a:t>
            </a:r>
          </a:p>
          <a:p>
            <a:pPr algn="just" hangingPunct="0">
              <a:lnSpc>
                <a:spcPct val="150000"/>
              </a:lnSpc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r>
              <a:rPr kumimoji="1" lang="ru-RU" altLang="ru-RU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Владимирская область:</a:t>
            </a:r>
          </a:p>
          <a:p>
            <a:pPr algn="just" hangingPunct="0">
              <a:lnSpc>
                <a:spcPct val="150000"/>
              </a:lnSpc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r>
              <a:rPr kumimoji="1"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- ФКУ ИК-4, наружное и внутреннее освещение, цена контракта - </a:t>
            </a:r>
            <a:r>
              <a:rPr kumimoji="1"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22 540 226,15 рублей.</a:t>
            </a:r>
          </a:p>
          <a:p>
            <a:pPr algn="just" hangingPunct="0"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r>
              <a:rPr kumimoji="1"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год реализации – 2019, Статус на сегодня – контракт заключен, старт проведения работ</a:t>
            </a:r>
          </a:p>
          <a:p>
            <a:pPr algn="just" hangingPunct="0"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endParaRPr kumimoji="1" lang="ru-RU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hangingPunct="0"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endParaRPr kumimoji="1" lang="ru-RU" alt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hangingPunct="0"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endParaRPr kumimoji="1" lang="ru-RU" alt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hangingPunct="0"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endParaRPr kumimoji="1" lang="ru-RU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78BAAA14-1DC4-4003-BC88-C50507C85835}"/>
              </a:ext>
            </a:extLst>
          </p:cNvPr>
          <p:cNvCxnSpPr/>
          <p:nvPr/>
        </p:nvCxnSpPr>
        <p:spPr>
          <a:xfrm>
            <a:off x="940671" y="1431732"/>
            <a:ext cx="8228043" cy="0"/>
          </a:xfrm>
          <a:prstGeom prst="line">
            <a:avLst/>
          </a:prstGeom>
          <a:noFill/>
          <a:ln w="25400" cap="flat">
            <a:solidFill>
              <a:schemeClr val="tx2">
                <a:lumMod val="50000"/>
              </a:schemeClr>
            </a:solidFill>
            <a:prstDash val="solid"/>
            <a:bevel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4488237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96C6C857-06FB-4AA8-B2C4-68DB237DD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687" y="839291"/>
            <a:ext cx="9652000" cy="44858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Реквизиты и адрес</a:t>
            </a:r>
            <a:endParaRPr lang="ru-RU" sz="20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140">
            <a:extLst>
              <a:ext uri="{FF2B5EF4-FFF2-40B4-BE49-F238E27FC236}">
                <a16:creationId xmlns="" xmlns:a16="http://schemas.microsoft.com/office/drawing/2014/main" id="{F42479B2-505F-4376-9CBD-4940CCC7E426}"/>
              </a:ext>
            </a:extLst>
          </p:cNvPr>
          <p:cNvSpPr/>
          <p:nvPr/>
        </p:nvSpPr>
        <p:spPr>
          <a:xfrm>
            <a:off x="899592" y="1063585"/>
            <a:ext cx="7752254" cy="3681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582" tIns="38583" rIns="38582" bIns="38583">
            <a:spAutoFit/>
          </a:bodyPr>
          <a:lstStyle>
            <a:lvl1pPr algn="ctr">
              <a:lnSpc>
                <a:spcPct val="90000"/>
              </a:lnSpc>
              <a:spcBef>
                <a:spcPts val="600"/>
              </a:spcBef>
              <a:defRPr sz="2600">
                <a:solidFill>
                  <a:srgbClr val="0B6EA5"/>
                </a:solidFill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>
              <a:spcBef>
                <a:spcPct val="20000"/>
              </a:spcBef>
              <a:defRPr/>
            </a:pP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hape 141">
            <a:extLst>
              <a:ext uri="{FF2B5EF4-FFF2-40B4-BE49-F238E27FC236}">
                <a16:creationId xmlns="" xmlns:a16="http://schemas.microsoft.com/office/drawing/2014/main" id="{07161928-21ED-4C9E-AC62-DB9AB6F090B4}"/>
              </a:ext>
            </a:extLst>
          </p:cNvPr>
          <p:cNvSpPr/>
          <p:nvPr/>
        </p:nvSpPr>
        <p:spPr>
          <a:xfrm>
            <a:off x="899590" y="1648829"/>
            <a:ext cx="9110683" cy="54947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582" tIns="38583" rIns="38582" bIns="38583">
            <a:spAutoFit/>
          </a:bodyPr>
          <a:lstStyle/>
          <a:p>
            <a:pPr algn="just" hangingPunct="0">
              <a:lnSpc>
                <a:spcPct val="150000"/>
              </a:lnSpc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r>
              <a:rPr kumimoji="1" lang="ru-RU" altLang="ru-RU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ОГРН:</a:t>
            </a:r>
          </a:p>
          <a:p>
            <a:pPr algn="just" hangingPunct="0">
              <a:lnSpc>
                <a:spcPct val="150000"/>
              </a:lnSpc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r>
              <a:rPr lang="ru-RU" sz="1600" b="1" i="1" dirty="0" smtClean="0">
                <a:solidFill>
                  <a:srgbClr val="E36C0A"/>
                </a:solidFill>
                <a:latin typeface="Times New Roman"/>
                <a:ea typeface="Times New Roman"/>
              </a:rPr>
              <a:t>1187746349328</a:t>
            </a:r>
          </a:p>
          <a:p>
            <a:pPr algn="just" hangingPunct="0">
              <a:lnSpc>
                <a:spcPct val="150000"/>
              </a:lnSpc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r>
              <a:rPr kumimoji="1" lang="ru-RU" altLang="ru-RU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ИНН:</a:t>
            </a:r>
            <a:endParaRPr kumimoji="1" lang="en-US" altLang="ru-RU" sz="16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hangingPunct="0">
              <a:lnSpc>
                <a:spcPct val="150000"/>
              </a:lnSpc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r>
              <a:rPr lang="ru-RU" sz="1600" b="1" i="1" dirty="0" smtClean="0">
                <a:solidFill>
                  <a:srgbClr val="E36C0A"/>
                </a:solidFill>
                <a:latin typeface="Times New Roman"/>
                <a:ea typeface="Times New Roman"/>
              </a:rPr>
              <a:t>7725484802</a:t>
            </a:r>
            <a:endParaRPr kumimoji="1" lang="ru-RU" altLang="ru-RU" sz="16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hangingPunct="0">
              <a:lnSpc>
                <a:spcPct val="150000"/>
              </a:lnSpc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r>
              <a:rPr kumimoji="1" lang="ru-RU" altLang="ru-RU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ОКВЭД:</a:t>
            </a:r>
          </a:p>
          <a:p>
            <a:pPr algn="just" hangingPunct="0">
              <a:lnSpc>
                <a:spcPct val="150000"/>
              </a:lnSpc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r>
              <a:rPr lang="ru-RU" sz="1600" b="1" i="1" dirty="0" smtClean="0">
                <a:solidFill>
                  <a:srgbClr val="E36C0A"/>
                </a:solidFill>
                <a:latin typeface="Times New Roman"/>
                <a:ea typeface="Times New Roman"/>
              </a:rPr>
              <a:t>27.40 (Производство электрических ламп и осветительного оборудования)</a:t>
            </a:r>
            <a:endParaRPr kumimoji="1" lang="ru-RU" altLang="ru-RU" sz="16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hangingPunct="0">
              <a:lnSpc>
                <a:spcPct val="150000"/>
              </a:lnSpc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endParaRPr kumimoji="1" lang="ru-RU" altLang="ru-RU" sz="16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hangingPunct="0">
              <a:lnSpc>
                <a:spcPct val="150000"/>
              </a:lnSpc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r>
              <a:rPr kumimoji="1" lang="ru-RU" altLang="ru-RU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Юридический адрес:</a:t>
            </a:r>
          </a:p>
          <a:p>
            <a:pPr algn="just" hangingPunct="0">
              <a:lnSpc>
                <a:spcPct val="150000"/>
              </a:lnSpc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r>
              <a:rPr lang="ru-RU" sz="1600" b="1" i="1" dirty="0">
                <a:solidFill>
                  <a:srgbClr val="E36C0A"/>
                </a:solidFill>
                <a:latin typeface="Times New Roman"/>
                <a:ea typeface="Times New Roman"/>
              </a:rPr>
              <a:t>107497, г. Москва, ул. Иркутская, д.11 к.1, пом.8, оф.41</a:t>
            </a:r>
            <a:endParaRPr kumimoji="1" lang="ru-RU" altLang="ru-RU" sz="16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hangingPunct="0">
              <a:lnSpc>
                <a:spcPct val="150000"/>
              </a:lnSpc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r>
              <a:rPr kumimoji="1" lang="ru-RU" altLang="ru-RU" sz="1600" b="1" u="sng" dirty="0" smtClean="0">
                <a:solidFill>
                  <a:srgbClr val="4D5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Сайт:</a:t>
            </a:r>
          </a:p>
          <a:p>
            <a:pPr lvl="0" algn="just" hangingPunct="0">
              <a:lnSpc>
                <a:spcPct val="150000"/>
              </a:lnSpc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r>
              <a:rPr lang="en-US" sz="1600" b="1" i="1" dirty="0" smtClean="0">
                <a:solidFill>
                  <a:srgbClr val="E36C0A"/>
                </a:solidFill>
                <a:latin typeface="Times New Roman"/>
                <a:ea typeface="Times New Roman"/>
              </a:rPr>
              <a:t>https</a:t>
            </a:r>
            <a:r>
              <a:rPr lang="ru-RU" sz="1600" b="1" i="1" dirty="0" smtClean="0">
                <a:solidFill>
                  <a:srgbClr val="E36C0A"/>
                </a:solidFill>
                <a:latin typeface="Times New Roman"/>
                <a:ea typeface="Times New Roman"/>
              </a:rPr>
              <a:t>:// </a:t>
            </a:r>
            <a:r>
              <a:rPr lang="en-US" sz="1600" b="1" i="1" dirty="0" smtClean="0">
                <a:solidFill>
                  <a:srgbClr val="E36C0A"/>
                </a:solidFill>
                <a:latin typeface="Times New Roman"/>
                <a:ea typeface="Times New Roman"/>
              </a:rPr>
              <a:t>tssled.ru</a:t>
            </a:r>
            <a:endParaRPr kumimoji="1" lang="ru-RU" altLang="ru-RU" sz="1600" b="1" u="sng" dirty="0">
              <a:solidFill>
                <a:srgbClr val="4D5B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hangingPunct="0">
              <a:lnSpc>
                <a:spcPct val="150000"/>
              </a:lnSpc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endParaRPr kumimoji="1" lang="ru-RU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hangingPunct="0"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endParaRPr kumimoji="1" lang="ru-RU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hangingPunct="0"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endParaRPr kumimoji="1" lang="ru-RU" alt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hangingPunct="0"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endParaRPr kumimoji="1" lang="ru-RU" alt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hangingPunct="0">
              <a:buSzPct val="100000"/>
              <a:tabLst>
                <a:tab pos="0" algn="l"/>
                <a:tab pos="406052" algn="l"/>
                <a:tab pos="813544" algn="l"/>
                <a:tab pos="1221036" algn="l"/>
                <a:tab pos="1628528" algn="l"/>
                <a:tab pos="2036018" algn="l"/>
                <a:tab pos="2443511" algn="l"/>
                <a:tab pos="2851002" algn="l"/>
                <a:tab pos="3258495" algn="l"/>
                <a:tab pos="3665986" algn="l"/>
                <a:tab pos="4073478" algn="l"/>
                <a:tab pos="4480969" algn="l"/>
                <a:tab pos="4888461" algn="l"/>
                <a:tab pos="5295953" algn="l"/>
                <a:tab pos="5703445" algn="l"/>
                <a:tab pos="6110936" algn="l"/>
                <a:tab pos="6518429" algn="l"/>
                <a:tab pos="6925919" algn="l"/>
                <a:tab pos="7333412" algn="l"/>
                <a:tab pos="7740903" algn="l"/>
                <a:tab pos="8148395" algn="l"/>
              </a:tabLst>
            </a:pPr>
            <a:endParaRPr kumimoji="1" lang="ru-RU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78BAAA14-1DC4-4003-BC88-C50507C85835}"/>
              </a:ext>
            </a:extLst>
          </p:cNvPr>
          <p:cNvCxnSpPr/>
          <p:nvPr/>
        </p:nvCxnSpPr>
        <p:spPr>
          <a:xfrm>
            <a:off x="940671" y="1431732"/>
            <a:ext cx="8228043" cy="0"/>
          </a:xfrm>
          <a:prstGeom prst="line">
            <a:avLst/>
          </a:prstGeom>
          <a:noFill/>
          <a:ln w="25400" cap="flat">
            <a:solidFill>
              <a:schemeClr val="tx2">
                <a:lumMod val="50000"/>
              </a:schemeClr>
            </a:solidFill>
            <a:prstDash val="solid"/>
            <a:bevel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908686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96C6C857-06FB-4AA8-B2C4-68DB237DD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711" y="1952366"/>
            <a:ext cx="9652000" cy="56017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Преимущества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энергосервисных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контрактов</a:t>
            </a:r>
            <a:endParaRPr lang="ru-RU" sz="20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140">
            <a:extLst>
              <a:ext uri="{FF2B5EF4-FFF2-40B4-BE49-F238E27FC236}">
                <a16:creationId xmlns="" xmlns:a16="http://schemas.microsoft.com/office/drawing/2014/main" id="{F42479B2-505F-4376-9CBD-4940CCC7E426}"/>
              </a:ext>
            </a:extLst>
          </p:cNvPr>
          <p:cNvSpPr/>
          <p:nvPr/>
        </p:nvSpPr>
        <p:spPr>
          <a:xfrm>
            <a:off x="899592" y="1063585"/>
            <a:ext cx="7752254" cy="3681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582" tIns="38583" rIns="38582" bIns="38583">
            <a:spAutoFit/>
          </a:bodyPr>
          <a:lstStyle>
            <a:lvl1pPr algn="ctr">
              <a:lnSpc>
                <a:spcPct val="90000"/>
              </a:lnSpc>
              <a:spcBef>
                <a:spcPts val="600"/>
              </a:spcBef>
              <a:defRPr sz="2600">
                <a:solidFill>
                  <a:srgbClr val="0B6EA5"/>
                </a:solidFill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>
              <a:spcBef>
                <a:spcPct val="20000"/>
              </a:spcBef>
              <a:defRPr/>
            </a:pP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hape 141">
            <a:extLst>
              <a:ext uri="{FF2B5EF4-FFF2-40B4-BE49-F238E27FC236}">
                <a16:creationId xmlns="" xmlns:a16="http://schemas.microsoft.com/office/drawing/2014/main" id="{07161928-21ED-4C9E-AC62-DB9AB6F090B4}"/>
              </a:ext>
            </a:extLst>
          </p:cNvPr>
          <p:cNvSpPr/>
          <p:nvPr/>
        </p:nvSpPr>
        <p:spPr>
          <a:xfrm>
            <a:off x="899593" y="2861179"/>
            <a:ext cx="8170266" cy="27863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582" tIns="38583" rIns="38582" bIns="38583">
            <a:spAutoFit/>
          </a:bodyPr>
          <a:lstStyle/>
          <a:p>
            <a:pPr marL="354373" indent="-354373" algn="just">
              <a:buClr>
                <a:schemeClr val="accent1">
                  <a:lumMod val="50000"/>
                </a:schemeClr>
              </a:buClr>
              <a:buSzPct val="100000"/>
              <a:buFont typeface="Wingdings" panose="05000000000000000000" pitchFamily="2" charset="2"/>
              <a:buChar char="l"/>
              <a:defRPr sz="1800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Отсутствие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финансовых рисков для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Заказчика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Энергосервисная компания гарантирует финансовые сбережения и берет на себя все риски по проекту.</a:t>
            </a:r>
          </a:p>
          <a:p>
            <a:pPr marL="241144" indent="-241144"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l"/>
              <a:defRPr sz="1800"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373" indent="-354373" algn="just">
              <a:buClr>
                <a:schemeClr val="accent1">
                  <a:lumMod val="50000"/>
                </a:schemeClr>
              </a:buClr>
              <a:buSzPct val="100000"/>
              <a:buFont typeface="Wingdings" panose="05000000000000000000" pitchFamily="2" charset="2"/>
              <a:buChar char="l"/>
              <a:defRPr sz="1800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Нет финансовых вложений со стороны заказчика. Проект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финансируется Исполнителем или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третьей стороной (как правило, кредитными организациями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то же время вознаграждение обеспечивается «гарантированными сбережениями».</a:t>
            </a:r>
          </a:p>
          <a:p>
            <a:pPr marL="241144" indent="-241144"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l"/>
              <a:defRPr sz="1800"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373" indent="-354373" algn="just">
              <a:buClr>
                <a:schemeClr val="accent1">
                  <a:lumMod val="50000"/>
                </a:schemeClr>
              </a:buClr>
              <a:buSzPct val="100000"/>
              <a:buFont typeface="Wingdings" panose="05000000000000000000" pitchFamily="2" charset="2"/>
              <a:buChar char="l"/>
              <a:defRPr sz="1800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результате осуществления энергосервисного контракта экономия коммунальных издержек переходит в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капиталовложения,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энергоэффективность.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78BAAA14-1DC4-4003-BC88-C50507C85835}"/>
              </a:ext>
            </a:extLst>
          </p:cNvPr>
          <p:cNvCxnSpPr/>
          <p:nvPr/>
        </p:nvCxnSpPr>
        <p:spPr>
          <a:xfrm>
            <a:off x="1304804" y="2670056"/>
            <a:ext cx="7699402" cy="0"/>
          </a:xfrm>
          <a:prstGeom prst="line">
            <a:avLst/>
          </a:prstGeom>
          <a:noFill/>
          <a:ln w="25400" cap="flat">
            <a:solidFill>
              <a:schemeClr val="tx2">
                <a:lumMod val="50000"/>
              </a:schemeClr>
            </a:solidFill>
            <a:prstDash val="solid"/>
            <a:bevel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7" name="Скругленный прямоугольник 1">
            <a:extLst>
              <a:ext uri="{FF2B5EF4-FFF2-40B4-BE49-F238E27FC236}">
                <a16:creationId xmlns="" xmlns:a16="http://schemas.microsoft.com/office/drawing/2014/main" id="{E180ED63-9BA6-4B52-B818-ECBBAA94F0B2}"/>
              </a:ext>
            </a:extLst>
          </p:cNvPr>
          <p:cNvSpPr/>
          <p:nvPr/>
        </p:nvSpPr>
        <p:spPr>
          <a:xfrm>
            <a:off x="1107094" y="562332"/>
            <a:ext cx="7790899" cy="699140"/>
          </a:xfrm>
          <a:prstGeom prst="roundRect">
            <a:avLst/>
          </a:prstGeom>
          <a:solidFill>
            <a:srgbClr val="FFFFFF"/>
          </a:solidFill>
          <a:ln w="12700" cap="flat">
            <a:solidFill>
              <a:schemeClr val="accent1">
                <a:lumMod val="50000"/>
              </a:schemeClr>
            </a:solidFill>
            <a:prstDash val="solid"/>
            <a:bevel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582" tIns="38582" rIns="38582" bIns="38582" numCol="1" spcCol="32153" rtlCol="0" anchor="ctr">
            <a:spAutoFit/>
          </a:bodyPr>
          <a:lstStyle/>
          <a:p>
            <a:pPr lvl="0" algn="just">
              <a:buClr>
                <a:schemeClr val="accent1">
                  <a:lumMod val="50000"/>
                </a:schemeClr>
              </a:buClr>
              <a:defRPr sz="1800"/>
            </a:pP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  <a:sym typeface="Arial Bold"/>
              </a:rPr>
              <a:t>Энергосервис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  <a:sym typeface="Arial Bold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  <a:sym typeface="Arial Bold"/>
              </a:rPr>
              <a:t>– 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  <a:sym typeface="Arial Bold"/>
              </a:rPr>
              <a:t>прежде всего организационно-финансовый инструмент менеджмента для решения проблем повышения </a:t>
            </a:r>
            <a:r>
              <a:rPr lang="ru-RU" sz="1600" i="1" dirty="0" err="1" smtClean="0">
                <a:latin typeface="Arial" panose="020B0604020202020204" pitchFamily="34" charset="0"/>
                <a:cs typeface="Arial" panose="020B0604020202020204" pitchFamily="34" charset="0"/>
                <a:sym typeface="Arial Bold"/>
              </a:rPr>
              <a:t>энергоэффективности</a:t>
            </a:r>
            <a:endParaRPr lang="ru-RU" sz="1400" i="1" dirty="0">
              <a:latin typeface="Arial" panose="020B0604020202020204" pitchFamily="34" charset="0"/>
              <a:cs typeface="Arial" panose="020B0604020202020204" pitchFamily="34" charset="0"/>
              <a:sym typeface="Arial Bold"/>
            </a:endParaRPr>
          </a:p>
        </p:txBody>
      </p:sp>
    </p:spTree>
    <p:extLst>
      <p:ext uri="{BB962C8B-B14F-4D97-AF65-F5344CB8AC3E}">
        <p14:creationId xmlns:p14="http://schemas.microsoft.com/office/powerpoint/2010/main" val="954990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96C6C857-06FB-4AA8-B2C4-68DB237DD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841989"/>
            <a:ext cx="8162030" cy="443191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Законодательные основы </a:t>
            </a:r>
            <a:r>
              <a:rPr lang="ru-RU" sz="2000" b="1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энергосервиса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в бюджетной 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сфере</a:t>
            </a:r>
          </a:p>
        </p:txBody>
      </p:sp>
      <p:sp>
        <p:nvSpPr>
          <p:cNvPr id="4" name="Shape 140">
            <a:extLst>
              <a:ext uri="{FF2B5EF4-FFF2-40B4-BE49-F238E27FC236}">
                <a16:creationId xmlns="" xmlns:a16="http://schemas.microsoft.com/office/drawing/2014/main" id="{F42479B2-505F-4376-9CBD-4940CCC7E426}"/>
              </a:ext>
            </a:extLst>
          </p:cNvPr>
          <p:cNvSpPr/>
          <p:nvPr/>
        </p:nvSpPr>
        <p:spPr>
          <a:xfrm>
            <a:off x="899592" y="1063585"/>
            <a:ext cx="7752254" cy="3681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582" tIns="38583" rIns="38582" bIns="38583">
            <a:spAutoFit/>
          </a:bodyPr>
          <a:lstStyle>
            <a:lvl1pPr algn="ctr">
              <a:lnSpc>
                <a:spcPct val="90000"/>
              </a:lnSpc>
              <a:spcBef>
                <a:spcPts val="600"/>
              </a:spcBef>
              <a:defRPr sz="2600">
                <a:solidFill>
                  <a:srgbClr val="0B6EA5"/>
                </a:solidFill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>
              <a:spcBef>
                <a:spcPct val="20000"/>
              </a:spcBef>
              <a:defRPr/>
            </a:pP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78BAAA14-1DC4-4003-BC88-C50507C85835}"/>
              </a:ext>
            </a:extLst>
          </p:cNvPr>
          <p:cNvCxnSpPr/>
          <p:nvPr/>
        </p:nvCxnSpPr>
        <p:spPr>
          <a:xfrm>
            <a:off x="940671" y="1431732"/>
            <a:ext cx="10056843" cy="0"/>
          </a:xfrm>
          <a:prstGeom prst="line">
            <a:avLst/>
          </a:prstGeom>
          <a:noFill/>
          <a:ln w="25400" cap="flat">
            <a:solidFill>
              <a:schemeClr val="tx2">
                <a:lumMod val="50000"/>
              </a:schemeClr>
            </a:solidFill>
            <a:prstDash val="solid"/>
            <a:bevel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aphicFrame>
        <p:nvGraphicFramePr>
          <p:cNvPr id="9" name="Group 97">
            <a:extLst>
              <a:ext uri="{FF2B5EF4-FFF2-40B4-BE49-F238E27FC236}">
                <a16:creationId xmlns="" xmlns:a16="http://schemas.microsoft.com/office/drawing/2014/main" id="{878DB826-8512-4593-AE98-AE41B8361C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3485905"/>
              </p:ext>
            </p:extLst>
          </p:nvPr>
        </p:nvGraphicFramePr>
        <p:xfrm>
          <a:off x="899592" y="1581399"/>
          <a:ext cx="10095674" cy="472275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7367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5891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40445">
                <a:tc>
                  <a:txBody>
                    <a:bodyPr/>
                    <a:lstStyle/>
                    <a:p>
                      <a:pPr marL="0" marR="0" lvl="1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Ссылка</a:t>
                      </a:r>
                      <a:endParaRPr kumimoji="0" lang="en-GB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horzOverflow="overflow"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Текст</a:t>
                      </a:r>
                      <a:endParaRPr kumimoji="0" lang="en-GB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6599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200" b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ФЗ №261 «Об энергосбережении», </a:t>
                      </a:r>
                      <a:br>
                        <a:rPr kumimoji="0" lang="ru-RU" sz="1200" b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kumimoji="0" lang="ru-RU" sz="1200" b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ст. 2, п. 8.</a:t>
                      </a:r>
                    </a:p>
                  </a:txBody>
                  <a:tcPr marT="45723" marB="45723" anchor="ctr" horzOverflow="overflow"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5000"/>
                        <a:buFont typeface="Wingdings" pitchFamily="2" charset="2"/>
                        <a:buNone/>
                        <a:tabLst/>
                      </a:pPr>
                      <a:r>
                        <a:rPr lang="ru-RU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Энергосервисный договор (контракт) – договор (контракт), предметом которого является осуществление исполнителем действий, направленных на энергосбережение и повышение энергетической эффективности использования энергетических ресурсов заказчиком.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064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ФЗ №261 «Об энергосбережении», </a:t>
                      </a:r>
                      <a:br>
                        <a:rPr kumimoji="0" lang="ru-RU" sz="1200" b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kumimoji="0" lang="ru-RU" sz="1200" b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ст. 24, п. 1.</a:t>
                      </a:r>
                    </a:p>
                  </a:txBody>
                  <a:tcPr marT="45723" marB="45723" anchor="ctr" horzOverflow="overflow"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5000"/>
                        <a:buFont typeface="Wingdings" pitchFamily="2" charset="2"/>
                        <a:buNone/>
                        <a:tabLst/>
                      </a:pPr>
                      <a:r>
                        <a:rPr lang="ru-RU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Начиная с 1 января 2010 года бюджетное учреждение обязано обеспечить снижение в сопоставимых условиях объема потребленных им воды, дизельного и иного топлива, мазута, природного газа, тепловой энергии, электрической энергии, угля в течение пяти лет не менее чем на пятнадцать процентов от объема фактически потребленного им в 2009 году каждого из указанных ресурсов с ежегодным снижением такого объема не менее чем на три процента.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06435">
                <a:tc>
                  <a:txBody>
                    <a:bodyPr/>
                    <a:lstStyle/>
                    <a:p>
                      <a:pPr marL="0" lvl="1" indent="0" algn="l">
                        <a:lnSpc>
                          <a:spcPct val="90000"/>
                        </a:lnSpc>
                        <a:buFontTx/>
                        <a:buNone/>
                      </a:pPr>
                      <a:r>
                        <a:rPr kumimoji="0" lang="ru-RU" sz="1200" b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Бюджетный кодекс РФ, </a:t>
                      </a:r>
                      <a:br>
                        <a:rPr kumimoji="0" lang="ru-RU" sz="1200" b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kumimoji="0" lang="ru-RU" sz="1200" b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ст. 72, п. 3.</a:t>
                      </a: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anchor="ctr" horzOverflow="overflow"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5000"/>
                        <a:buFont typeface="Wingdings" pitchFamily="2" charset="2"/>
                        <a:buNone/>
                        <a:tabLst/>
                      </a:pPr>
                      <a:r>
                        <a:rPr lang="ru-RU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Государственные или муниципальные заказчики вправе заключать государственные или муниципальные энергосервисные договоры (контракты), в которых цена определена как процент от стоимости сэкономленных энергетических ресурсов, на срок, превышающий срок действия утвержденных лимитов бюджетных обязательств. Расходы на оплату таких договоров (контрактов) планируются и осуществляются в составе расходов на оплату соответствующих энергетических ресурсов (услуг на их доставку).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38272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ФЗ №44, ст. 108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anchor="ctr" horzOverflow="overflow"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</a:t>
                      </a:r>
                      <a:r>
                        <a:rPr lang="ru-RU" sz="12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особенности заключения энергосервисных контрактов.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57558">
                <a:tc>
                  <a:txBody>
                    <a:bodyPr/>
                    <a:lstStyle/>
                    <a:p>
                      <a:pPr marL="4763" marR="0" lvl="1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Постановление Правительства РФ №636 от 18.08.2010 г.;</a:t>
                      </a:r>
                      <a:endParaRPr kumimoji="0" lang="ru-RU" sz="1200" b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anchor="ctr" horzOverflow="overflow"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Определяет требования к условиям контракта на энергосервис и об особенностях определения начальной (максимальной) цены контракта (цены лота).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8874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96C6C857-06FB-4AA8-B2C4-68DB237DD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494269"/>
            <a:ext cx="8594125" cy="772705"/>
          </a:xfrm>
        </p:spPr>
        <p:txBody>
          <a:bodyPr>
            <a:normAutofit/>
          </a:bodyPr>
          <a:lstStyle/>
          <a:p>
            <a:pPr>
              <a:tabLst>
                <a:tab pos="1524000" algn="l"/>
              </a:tabLst>
            </a:pP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Преимущества и гарантии реализаций Государственного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энергосервисного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контракта (Госконтракта) в бюджетной сфере</a:t>
            </a:r>
          </a:p>
        </p:txBody>
      </p:sp>
      <p:sp>
        <p:nvSpPr>
          <p:cNvPr id="4" name="Shape 140">
            <a:extLst>
              <a:ext uri="{FF2B5EF4-FFF2-40B4-BE49-F238E27FC236}">
                <a16:creationId xmlns="" xmlns:a16="http://schemas.microsoft.com/office/drawing/2014/main" id="{F42479B2-505F-4376-9CBD-4940CCC7E426}"/>
              </a:ext>
            </a:extLst>
          </p:cNvPr>
          <p:cNvSpPr/>
          <p:nvPr/>
        </p:nvSpPr>
        <p:spPr>
          <a:xfrm>
            <a:off x="0" y="988061"/>
            <a:ext cx="7752254" cy="3681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582" tIns="38583" rIns="38582" bIns="38583">
            <a:spAutoFit/>
          </a:bodyPr>
          <a:lstStyle>
            <a:lvl1pPr algn="ctr">
              <a:lnSpc>
                <a:spcPct val="90000"/>
              </a:lnSpc>
              <a:spcBef>
                <a:spcPts val="600"/>
              </a:spcBef>
              <a:defRPr sz="2600">
                <a:solidFill>
                  <a:srgbClr val="0B6EA5"/>
                </a:solidFill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>
              <a:spcBef>
                <a:spcPct val="20000"/>
              </a:spcBef>
              <a:defRPr/>
            </a:pP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hape 141">
            <a:extLst>
              <a:ext uri="{FF2B5EF4-FFF2-40B4-BE49-F238E27FC236}">
                <a16:creationId xmlns="" xmlns:a16="http://schemas.microsoft.com/office/drawing/2014/main" id="{07161928-21ED-4C9E-AC62-DB9AB6F090B4}"/>
              </a:ext>
            </a:extLst>
          </p:cNvPr>
          <p:cNvSpPr/>
          <p:nvPr/>
        </p:nvSpPr>
        <p:spPr>
          <a:xfrm>
            <a:off x="899591" y="1648829"/>
            <a:ext cx="8735297" cy="32326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582" tIns="38583" rIns="38582" bIns="38583">
            <a:spAutoFit/>
          </a:bodyPr>
          <a:lstStyle/>
          <a:p>
            <a:pPr algn="just">
              <a:spcBef>
                <a:spcPts val="1800"/>
              </a:spcBef>
              <a:buFont typeface="Arial" charset="0"/>
              <a:buChar char="•"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Само заключение  и реализация Госконтракта (вероятность неисполнения своих обязательств Государственным Заказчиком в рамках Госконтракта, в том числе финансовых, практически не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возможна);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1800"/>
              </a:spcBef>
              <a:buFont typeface="Arial" charset="0"/>
              <a:buChar char="•"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Отсутствие перебоев с оплатой по Госконтракту в связи с постоянным наличием средств у Государственного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Заказчика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по статье «Коммунальные услуги» (КБК 223);</a:t>
            </a:r>
          </a:p>
          <a:p>
            <a:pPr algn="just">
              <a:spcBef>
                <a:spcPts val="1800"/>
              </a:spcBef>
              <a:buFont typeface="Arial" charset="0"/>
              <a:buChar char="•"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Постоянный мониторинг в режиме реального времени потребления тех или иных ресурсов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Заказчика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 рамках исполнения Г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осконтракта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, что минимизирует возможность сверхнормативного или несанкционированного потребления;</a:t>
            </a:r>
          </a:p>
          <a:p>
            <a:pPr algn="just">
              <a:spcBef>
                <a:spcPts val="1800"/>
              </a:spcBef>
              <a:buFont typeface="Arial" charset="0"/>
              <a:buChar char="•"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Энергетическое оборудование установленное в рамках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Госконтракта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до момента истечения сроков контракта принадлежит Исполнителю;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78BAAA14-1DC4-4003-BC88-C50507C85835}"/>
              </a:ext>
            </a:extLst>
          </p:cNvPr>
          <p:cNvCxnSpPr/>
          <p:nvPr/>
        </p:nvCxnSpPr>
        <p:spPr>
          <a:xfrm>
            <a:off x="940671" y="1431732"/>
            <a:ext cx="8598745" cy="0"/>
          </a:xfrm>
          <a:prstGeom prst="line">
            <a:avLst/>
          </a:prstGeom>
          <a:noFill/>
          <a:ln w="25400" cap="flat">
            <a:solidFill>
              <a:schemeClr val="tx2">
                <a:lumMod val="50000"/>
              </a:schemeClr>
            </a:solidFill>
            <a:prstDash val="solid"/>
            <a:bevel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717187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96C6C857-06FB-4AA8-B2C4-68DB237DD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0671" y="790832"/>
            <a:ext cx="9652000" cy="456826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Наиболее эффективные энергосберегающие мероприятия</a:t>
            </a:r>
            <a:endParaRPr lang="ru-RU" sz="20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140">
            <a:extLst>
              <a:ext uri="{FF2B5EF4-FFF2-40B4-BE49-F238E27FC236}">
                <a16:creationId xmlns="" xmlns:a16="http://schemas.microsoft.com/office/drawing/2014/main" id="{F42479B2-505F-4376-9CBD-4940CCC7E426}"/>
              </a:ext>
            </a:extLst>
          </p:cNvPr>
          <p:cNvSpPr/>
          <p:nvPr/>
        </p:nvSpPr>
        <p:spPr>
          <a:xfrm>
            <a:off x="899592" y="1063585"/>
            <a:ext cx="7752254" cy="3681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582" tIns="38583" rIns="38582" bIns="38583">
            <a:spAutoFit/>
          </a:bodyPr>
          <a:lstStyle>
            <a:lvl1pPr algn="ctr">
              <a:lnSpc>
                <a:spcPct val="90000"/>
              </a:lnSpc>
              <a:spcBef>
                <a:spcPts val="600"/>
              </a:spcBef>
              <a:defRPr sz="2600">
                <a:solidFill>
                  <a:srgbClr val="0B6EA5"/>
                </a:solidFill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>
              <a:spcBef>
                <a:spcPct val="20000"/>
              </a:spcBef>
              <a:defRPr/>
            </a:pPr>
            <a:endParaRPr lang="ru-RU" sz="2000" b="1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Shape 141">
            <a:extLst>
              <a:ext uri="{FF2B5EF4-FFF2-40B4-BE49-F238E27FC236}">
                <a16:creationId xmlns="" xmlns:a16="http://schemas.microsoft.com/office/drawing/2014/main" id="{07161928-21ED-4C9E-AC62-DB9AB6F090B4}"/>
              </a:ext>
            </a:extLst>
          </p:cNvPr>
          <p:cNvSpPr/>
          <p:nvPr/>
        </p:nvSpPr>
        <p:spPr>
          <a:xfrm>
            <a:off x="899591" y="1648829"/>
            <a:ext cx="10196777" cy="46791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582" tIns="38583" rIns="38582" bIns="38583">
            <a:spAutoFit/>
          </a:bodyPr>
          <a:lstStyle/>
          <a:p>
            <a:pPr algn="just">
              <a:spcBef>
                <a:spcPts val="1000"/>
              </a:spcBef>
              <a:buFont typeface="Wingdings" pitchFamily="2" charset="2"/>
              <a:buChar char="§"/>
            </a:pP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Автоматизированный узел управления теплопотреблением (АУУ).</a:t>
            </a:r>
          </a:p>
          <a:p>
            <a:pPr marL="342000" indent="0" algn="just">
              <a:spcBef>
                <a:spcPts val="1000"/>
              </a:spcBef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Позволяет снять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перетопы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и осуществлять понижение тепловой нагрузки в нерабочие часы. Ожидаемая экономия тепловой энергии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~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20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-30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%</a:t>
            </a:r>
            <a:endParaRPr lang="ru-RU" sz="6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1000"/>
              </a:spcBef>
              <a:buFont typeface="Wingdings" pitchFamily="2" charset="2"/>
              <a:buChar char="§"/>
            </a:pP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Модернизация котельного оборудования (перевод на альтернативное топливо).</a:t>
            </a:r>
          </a:p>
          <a:p>
            <a:pPr marL="342000" indent="0" algn="just">
              <a:spcBef>
                <a:spcPts val="1000"/>
              </a:spcBef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Экономия в части затрат на топливо при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производстве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энергии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~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30-40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%.</a:t>
            </a:r>
            <a:endParaRPr lang="ru-RU" sz="6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1000"/>
              </a:spcBef>
              <a:buFont typeface="Wingdings" pitchFamily="2" charset="2"/>
              <a:buChar char="§"/>
            </a:pP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Датчики  движения и присутствия.</a:t>
            </a:r>
          </a:p>
          <a:p>
            <a:pPr marL="342000" indent="0" algn="just">
              <a:spcBef>
                <a:spcPts val="1000"/>
              </a:spcBef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Позволяют включать освещение в помещениях по мере необходимости. Ожидаемая экономия электроэнергии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~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5%</a:t>
            </a:r>
            <a:endParaRPr lang="ru-RU" sz="6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1000"/>
              </a:spcBef>
              <a:buFont typeface="Wingdings" pitchFamily="2" charset="2"/>
              <a:buChar char="§"/>
            </a:pP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Когенерация и </a:t>
            </a:r>
            <a:r>
              <a:rPr lang="ru-RU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тригенерация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(мини-ТЭЦ).</a:t>
            </a:r>
          </a:p>
          <a:p>
            <a:pPr marL="342000" indent="0" algn="just">
              <a:spcBef>
                <a:spcPts val="1000"/>
              </a:spcBef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Введение электрогенерирующей установки, работающей как правило на природном газе, обеспечивает экономию в виде разницы затрат на производство электроэнергии своими силами и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действующим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тарифом сетевой компании. Экономия в затратах 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~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50-60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%.</a:t>
            </a:r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1000"/>
              </a:spcBef>
              <a:buFont typeface="Wingdings" pitchFamily="2" charset="2"/>
              <a:buChar char="§"/>
            </a:pP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Модернизация наружного (внутреннего) освещения.</a:t>
            </a:r>
          </a:p>
          <a:p>
            <a:pPr marL="342000" indent="0" algn="just">
              <a:spcBef>
                <a:spcPts val="1000"/>
              </a:spcBef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Экономия электроэнергии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~ 70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-80%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78BAAA14-1DC4-4003-BC88-C50507C85835}"/>
              </a:ext>
            </a:extLst>
          </p:cNvPr>
          <p:cNvCxnSpPr/>
          <p:nvPr/>
        </p:nvCxnSpPr>
        <p:spPr>
          <a:xfrm>
            <a:off x="940671" y="1431732"/>
            <a:ext cx="10081556" cy="0"/>
          </a:xfrm>
          <a:prstGeom prst="line">
            <a:avLst/>
          </a:prstGeom>
          <a:noFill/>
          <a:ln w="25400" cap="flat">
            <a:solidFill>
              <a:schemeClr val="tx2">
                <a:lumMod val="50000"/>
              </a:schemeClr>
            </a:solidFill>
            <a:prstDash val="solid"/>
            <a:bevel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524623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96C6C857-06FB-4AA8-B2C4-68DB237DD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100" y="535460"/>
            <a:ext cx="8087906" cy="80923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Классическая схема реализации 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проекта на 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примере системы наружного освещения</a:t>
            </a:r>
          </a:p>
        </p:txBody>
      </p:sp>
      <p:sp>
        <p:nvSpPr>
          <p:cNvPr id="4" name="Shape 140">
            <a:extLst>
              <a:ext uri="{FF2B5EF4-FFF2-40B4-BE49-F238E27FC236}">
                <a16:creationId xmlns="" xmlns:a16="http://schemas.microsoft.com/office/drawing/2014/main" id="{F42479B2-505F-4376-9CBD-4940CCC7E426}"/>
              </a:ext>
            </a:extLst>
          </p:cNvPr>
          <p:cNvSpPr/>
          <p:nvPr/>
        </p:nvSpPr>
        <p:spPr>
          <a:xfrm>
            <a:off x="899592" y="1063585"/>
            <a:ext cx="7752254" cy="3681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582" tIns="38583" rIns="38582" bIns="38583">
            <a:spAutoFit/>
          </a:bodyPr>
          <a:lstStyle>
            <a:lvl1pPr algn="ctr">
              <a:lnSpc>
                <a:spcPct val="90000"/>
              </a:lnSpc>
              <a:spcBef>
                <a:spcPts val="600"/>
              </a:spcBef>
              <a:defRPr sz="2600">
                <a:solidFill>
                  <a:srgbClr val="0B6EA5"/>
                </a:solidFill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>
              <a:spcBef>
                <a:spcPct val="20000"/>
              </a:spcBef>
              <a:defRPr/>
            </a:pP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78BAAA14-1DC4-4003-BC88-C50507C85835}"/>
              </a:ext>
            </a:extLst>
          </p:cNvPr>
          <p:cNvCxnSpPr/>
          <p:nvPr/>
        </p:nvCxnSpPr>
        <p:spPr>
          <a:xfrm>
            <a:off x="940671" y="1431732"/>
            <a:ext cx="8171531" cy="0"/>
          </a:xfrm>
          <a:prstGeom prst="line">
            <a:avLst/>
          </a:prstGeom>
          <a:noFill/>
          <a:ln w="25400" cap="flat">
            <a:solidFill>
              <a:schemeClr val="tx2">
                <a:lumMod val="50000"/>
              </a:schemeClr>
            </a:solidFill>
            <a:prstDash val="solid"/>
            <a:bevel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7" name="Rectangle 9">
            <a:extLst>
              <a:ext uri="{FF2B5EF4-FFF2-40B4-BE49-F238E27FC236}">
                <a16:creationId xmlns="" xmlns:a16="http://schemas.microsoft.com/office/drawing/2014/main" id="{75CCF9C9-B3B9-4F5E-BAD5-A91F7D5849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1409" y="3242592"/>
            <a:ext cx="1981200" cy="106676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spcBef>
                <a:spcPct val="50000"/>
              </a:spcBef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ЭСКО</a:t>
            </a:r>
          </a:p>
        </p:txBody>
      </p:sp>
      <p:sp>
        <p:nvSpPr>
          <p:cNvPr id="9" name="Rectangle 10">
            <a:extLst>
              <a:ext uri="{FF2B5EF4-FFF2-40B4-BE49-F238E27FC236}">
                <a16:creationId xmlns="" xmlns:a16="http://schemas.microsoft.com/office/drawing/2014/main" id="{68C30BCB-32DF-41B5-9324-1D6059ABE8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0034" y="1820562"/>
            <a:ext cx="1512168" cy="724993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spcBef>
                <a:spcPct val="50000"/>
              </a:spcBef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Закупка светильников и оборудования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AutoShape 36">
            <a:extLst>
              <a:ext uri="{FF2B5EF4-FFF2-40B4-BE49-F238E27FC236}">
                <a16:creationId xmlns="" xmlns:a16="http://schemas.microsoft.com/office/drawing/2014/main" id="{D0E89BF2-0EE5-4F7C-84E8-706B45C33F2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989343" y="3453363"/>
            <a:ext cx="1492066" cy="0"/>
          </a:xfrm>
          <a:prstGeom prst="straightConnector1">
            <a:avLst/>
          </a:prstGeom>
          <a:noFill/>
          <a:ln w="22225">
            <a:solidFill>
              <a:srgbClr val="008000"/>
            </a:solidFill>
            <a:round/>
            <a:headEnd type="triangle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" name="Rectangle 28">
            <a:extLst>
              <a:ext uri="{FF2B5EF4-FFF2-40B4-BE49-F238E27FC236}">
                <a16:creationId xmlns="" xmlns:a16="http://schemas.microsoft.com/office/drawing/2014/main" id="{B05409DF-CEB3-4E23-BE24-0211D92D9D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5893" y="3237782"/>
            <a:ext cx="2053450" cy="1088102"/>
          </a:xfrm>
          <a:prstGeom prst="rect">
            <a:avLst/>
          </a:prstGeom>
          <a:solidFill>
            <a:srgbClr val="92D050"/>
          </a:solidFill>
          <a:ln w="254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spcBef>
                <a:spcPct val="50000"/>
              </a:spcBef>
            </a:pPr>
            <a:r>
              <a:rPr lang="ru-RU" sz="140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ЗАКАЗЧИК</a:t>
            </a:r>
            <a:endParaRPr lang="en-US" sz="1400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28">
            <a:extLst>
              <a:ext uri="{FF2B5EF4-FFF2-40B4-BE49-F238E27FC236}">
                <a16:creationId xmlns="" xmlns:a16="http://schemas.microsoft.com/office/drawing/2014/main" id="{AA572E38-FF21-4FAE-9D26-865B9118F6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4400" y="2660734"/>
            <a:ext cx="1158225" cy="466678"/>
          </a:xfrm>
          <a:prstGeom prst="rect">
            <a:avLst/>
          </a:prstGeom>
          <a:solidFill>
            <a:srgbClr val="2E75B6">
              <a:alpha val="54118"/>
            </a:srgbClr>
          </a:solidFill>
          <a:ln w="254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ru-RU" sz="1050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Обслуживание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(</a:t>
            </a:r>
            <a:r>
              <a:rPr lang="ru-RU" sz="1000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опционально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) 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4">
            <a:extLst>
              <a:ext uri="{FF2B5EF4-FFF2-40B4-BE49-F238E27FC236}">
                <a16:creationId xmlns="" xmlns:a16="http://schemas.microsoft.com/office/drawing/2014/main" id="{D4BC3A8C-438F-4670-ABB8-F2AB9CF387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4617" y="1820562"/>
            <a:ext cx="1516063" cy="72311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СМР, ПНР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AutoShape 36">
            <a:extLst>
              <a:ext uri="{FF2B5EF4-FFF2-40B4-BE49-F238E27FC236}">
                <a16:creationId xmlns="" xmlns:a16="http://schemas.microsoft.com/office/drawing/2014/main" id="{FBC7399A-520C-4018-8A05-61EEE4243692}"/>
              </a:ext>
            </a:extLst>
          </p:cNvPr>
          <p:cNvCxnSpPr>
            <a:cxnSpLocks noChangeShapeType="1"/>
            <a:stCxn id="7" idx="0"/>
            <a:endCxn id="12" idx="3"/>
          </p:cNvCxnSpPr>
          <p:nvPr/>
        </p:nvCxnSpPr>
        <p:spPr bwMode="auto">
          <a:xfrm flipH="1" flipV="1">
            <a:off x="5392625" y="2894073"/>
            <a:ext cx="1079384" cy="348519"/>
          </a:xfrm>
          <a:prstGeom prst="straightConnector1">
            <a:avLst/>
          </a:prstGeom>
          <a:noFill/>
          <a:ln w="22225" cmpd="sng">
            <a:solidFill>
              <a:schemeClr val="bg1">
                <a:lumMod val="50000"/>
              </a:schemeClr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" name="Rectangle 10">
            <a:extLst>
              <a:ext uri="{FF2B5EF4-FFF2-40B4-BE49-F238E27FC236}">
                <a16:creationId xmlns="" xmlns:a16="http://schemas.microsoft.com/office/drawing/2014/main" id="{ED23BA69-19C6-4E2A-984D-432D14D98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0394" y="5637509"/>
            <a:ext cx="1691680" cy="88685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Лизинг (оборудование в лизинг)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28">
            <a:extLst>
              <a:ext uri="{FF2B5EF4-FFF2-40B4-BE49-F238E27FC236}">
                <a16:creationId xmlns="" xmlns:a16="http://schemas.microsoft.com/office/drawing/2014/main" id="{5B628D1D-B455-4A3C-93D4-C16D0D354A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0794" y="5637508"/>
            <a:ext cx="1619672" cy="88685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Производитель оборудования  </a:t>
            </a:r>
            <a:b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(товарный кредит)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8">
            <a:extLst>
              <a:ext uri="{FF2B5EF4-FFF2-40B4-BE49-F238E27FC236}">
                <a16:creationId xmlns="" xmlns:a16="http://schemas.microsoft.com/office/drawing/2014/main" id="{1B6ED48B-D447-4103-BEE8-50DD72F3B4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3447" y="5637509"/>
            <a:ext cx="1708827" cy="88685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Частные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инвесторы (займы)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4">
            <a:extLst>
              <a:ext uri="{FF2B5EF4-FFF2-40B4-BE49-F238E27FC236}">
                <a16:creationId xmlns="" xmlns:a16="http://schemas.microsoft.com/office/drawing/2014/main" id="{DD849B7B-95BE-469A-89A1-E43E595F28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3682" y="5637509"/>
            <a:ext cx="1697253" cy="88685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Банк (кредит)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 стрелкой 22">
            <a:extLst>
              <a:ext uri="{FF2B5EF4-FFF2-40B4-BE49-F238E27FC236}">
                <a16:creationId xmlns="" xmlns:a16="http://schemas.microsoft.com/office/drawing/2014/main" id="{D4FD0CAC-9E5E-48A4-8C9A-81CC283A4636}"/>
              </a:ext>
            </a:extLst>
          </p:cNvPr>
          <p:cNvCxnSpPr>
            <a:cxnSpLocks/>
            <a:stCxn id="22" idx="0"/>
            <a:endCxn id="7" idx="2"/>
          </p:cNvCxnSpPr>
          <p:nvPr/>
        </p:nvCxnSpPr>
        <p:spPr>
          <a:xfrm flipV="1">
            <a:off x="2852309" y="4309352"/>
            <a:ext cx="3619700" cy="1328157"/>
          </a:xfrm>
          <a:prstGeom prst="straightConnector1">
            <a:avLst/>
          </a:prstGeom>
          <a:noFill/>
          <a:ln w="22225" cmpd="sng">
            <a:solidFill>
              <a:srgbClr val="008000"/>
            </a:solidFill>
            <a:round/>
            <a:headEnd type="triangle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38043676-DAA0-4BA9-821A-68009FFE8799}"/>
              </a:ext>
            </a:extLst>
          </p:cNvPr>
          <p:cNvSpPr/>
          <p:nvPr/>
        </p:nvSpPr>
        <p:spPr>
          <a:xfrm>
            <a:off x="1935893" y="1614617"/>
            <a:ext cx="2048988" cy="1142832"/>
          </a:xfrm>
          <a:prstGeom prst="rect">
            <a:avLst/>
          </a:prstGeom>
          <a:solidFill>
            <a:srgbClr val="00B0F0"/>
          </a:solidFill>
          <a:ln w="254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ru-RU" sz="140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ПРОЕКТ</a:t>
            </a:r>
          </a:p>
          <a:p>
            <a:pPr algn="ctr">
              <a:spcBef>
                <a:spcPct val="50000"/>
              </a:spcBef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(модернизация освещения)</a:t>
            </a:r>
          </a:p>
        </p:txBody>
      </p:sp>
      <p:cxnSp>
        <p:nvCxnSpPr>
          <p:cNvPr id="25" name="AutoShape 36">
            <a:extLst>
              <a:ext uri="{FF2B5EF4-FFF2-40B4-BE49-F238E27FC236}">
                <a16:creationId xmlns="" xmlns:a16="http://schemas.microsoft.com/office/drawing/2014/main" id="{6D83CA19-41C1-4CCB-A733-A298531FC332}"/>
              </a:ext>
            </a:extLst>
          </p:cNvPr>
          <p:cNvCxnSpPr>
            <a:cxnSpLocks noChangeShapeType="1"/>
            <a:stCxn id="24" idx="2"/>
            <a:endCxn id="11" idx="0"/>
          </p:cNvCxnSpPr>
          <p:nvPr/>
        </p:nvCxnSpPr>
        <p:spPr bwMode="auto">
          <a:xfrm>
            <a:off x="2960387" y="2757449"/>
            <a:ext cx="2231" cy="480333"/>
          </a:xfrm>
          <a:prstGeom prst="straightConnector1">
            <a:avLst/>
          </a:prstGeom>
          <a:noFill/>
          <a:ln w="22225" cmpd="sng">
            <a:solidFill>
              <a:srgbClr val="008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" name="Rectangle 98">
            <a:extLst>
              <a:ext uri="{FF2B5EF4-FFF2-40B4-BE49-F238E27FC236}">
                <a16:creationId xmlns="" xmlns:a16="http://schemas.microsoft.com/office/drawing/2014/main" id="{2B9F808C-F335-43F3-8249-BEAD6E4445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1574" y="3795984"/>
            <a:ext cx="12961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sz="120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Возврат инвестиций – </a:t>
            </a:r>
            <a:br>
              <a:rPr lang="ru-RU" sz="120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ru-RU" sz="120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% экономии</a:t>
            </a:r>
            <a:endParaRPr lang="en-US" sz="1200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AutoShape 36">
            <a:extLst>
              <a:ext uri="{FF2B5EF4-FFF2-40B4-BE49-F238E27FC236}">
                <a16:creationId xmlns="" xmlns:a16="http://schemas.microsoft.com/office/drawing/2014/main" id="{3E3437CD-6F56-4CE3-8384-695090574C7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017007" y="4032993"/>
            <a:ext cx="1464402" cy="22322"/>
          </a:xfrm>
          <a:prstGeom prst="straightConnector1">
            <a:avLst/>
          </a:prstGeom>
          <a:noFill/>
          <a:ln w="22225" cmpd="sng">
            <a:solidFill>
              <a:schemeClr val="bg1">
                <a:lumMod val="50000"/>
              </a:schemeClr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1" name="Rectangle 28">
            <a:extLst>
              <a:ext uri="{FF2B5EF4-FFF2-40B4-BE49-F238E27FC236}">
                <a16:creationId xmlns="" xmlns:a16="http://schemas.microsoft.com/office/drawing/2014/main" id="{85528914-23FF-44F5-8673-A7B871C7F1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4482" y="5637509"/>
            <a:ext cx="1697253" cy="88685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Прочие финансовые инструменты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 98">
            <a:extLst>
              <a:ext uri="{FF2B5EF4-FFF2-40B4-BE49-F238E27FC236}">
                <a16:creationId xmlns="" xmlns:a16="http://schemas.microsoft.com/office/drawing/2014/main" id="{E7CDAE78-5D1B-48F7-BFF7-1906706492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7006" y="3224126"/>
            <a:ext cx="145761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sz="120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Энергосервисный контракт</a:t>
            </a:r>
            <a:endParaRPr lang="en-US" sz="1200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Прямая со стрелкой 32">
            <a:extLst>
              <a:ext uri="{FF2B5EF4-FFF2-40B4-BE49-F238E27FC236}">
                <a16:creationId xmlns="" xmlns:a16="http://schemas.microsoft.com/office/drawing/2014/main" id="{0710EC6F-02EB-4D5E-8BF3-051D91577256}"/>
              </a:ext>
            </a:extLst>
          </p:cNvPr>
          <p:cNvCxnSpPr>
            <a:cxnSpLocks/>
            <a:stCxn id="19" idx="0"/>
            <a:endCxn id="7" idx="2"/>
          </p:cNvCxnSpPr>
          <p:nvPr/>
        </p:nvCxnSpPr>
        <p:spPr>
          <a:xfrm flipV="1">
            <a:off x="4686234" y="4309352"/>
            <a:ext cx="1785775" cy="1328157"/>
          </a:xfrm>
          <a:prstGeom prst="straightConnector1">
            <a:avLst/>
          </a:prstGeom>
          <a:noFill/>
          <a:ln w="22225" cmpd="sng">
            <a:solidFill>
              <a:srgbClr val="008000"/>
            </a:solidFill>
            <a:round/>
            <a:headEnd type="triangle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Прямая со стрелкой 33">
            <a:extLst>
              <a:ext uri="{FF2B5EF4-FFF2-40B4-BE49-F238E27FC236}">
                <a16:creationId xmlns="" xmlns:a16="http://schemas.microsoft.com/office/drawing/2014/main" id="{DB6103D0-0813-4BD9-9257-B16FEE8E3379}"/>
              </a:ext>
            </a:extLst>
          </p:cNvPr>
          <p:cNvCxnSpPr>
            <a:cxnSpLocks/>
            <a:stCxn id="21" idx="0"/>
            <a:endCxn id="7" idx="2"/>
          </p:cNvCxnSpPr>
          <p:nvPr/>
        </p:nvCxnSpPr>
        <p:spPr>
          <a:xfrm flipH="1" flipV="1">
            <a:off x="6472009" y="4309352"/>
            <a:ext cx="5852" cy="1328157"/>
          </a:xfrm>
          <a:prstGeom prst="straightConnector1">
            <a:avLst/>
          </a:prstGeom>
          <a:noFill/>
          <a:ln w="22225" cmpd="sng">
            <a:solidFill>
              <a:srgbClr val="008000"/>
            </a:solidFill>
            <a:round/>
            <a:headEnd type="triangle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" name="Прямая со стрелкой 34">
            <a:extLst>
              <a:ext uri="{FF2B5EF4-FFF2-40B4-BE49-F238E27FC236}">
                <a16:creationId xmlns="" xmlns:a16="http://schemas.microsoft.com/office/drawing/2014/main" id="{C096187E-7F76-42E5-8FC6-ABCBB669F949}"/>
              </a:ext>
            </a:extLst>
          </p:cNvPr>
          <p:cNvCxnSpPr>
            <a:cxnSpLocks/>
            <a:stCxn id="20" idx="0"/>
            <a:endCxn id="7" idx="2"/>
          </p:cNvCxnSpPr>
          <p:nvPr/>
        </p:nvCxnSpPr>
        <p:spPr>
          <a:xfrm flipH="1" flipV="1">
            <a:off x="6472009" y="4309352"/>
            <a:ext cx="1778621" cy="1328156"/>
          </a:xfrm>
          <a:prstGeom prst="straightConnector1">
            <a:avLst/>
          </a:prstGeom>
          <a:noFill/>
          <a:ln w="22225" cmpd="sng">
            <a:solidFill>
              <a:srgbClr val="008000"/>
            </a:solidFill>
            <a:round/>
            <a:headEnd type="triangle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" name="Прямая со стрелкой 35">
            <a:extLst>
              <a:ext uri="{FF2B5EF4-FFF2-40B4-BE49-F238E27FC236}">
                <a16:creationId xmlns="" xmlns:a16="http://schemas.microsoft.com/office/drawing/2014/main" id="{B5313947-17F3-4453-ABE2-171C99892EF4}"/>
              </a:ext>
            </a:extLst>
          </p:cNvPr>
          <p:cNvCxnSpPr>
            <a:cxnSpLocks/>
            <a:stCxn id="31" idx="0"/>
            <a:endCxn id="7" idx="2"/>
          </p:cNvCxnSpPr>
          <p:nvPr/>
        </p:nvCxnSpPr>
        <p:spPr>
          <a:xfrm flipH="1" flipV="1">
            <a:off x="6472009" y="4309352"/>
            <a:ext cx="3581100" cy="1328157"/>
          </a:xfrm>
          <a:prstGeom prst="straightConnector1">
            <a:avLst/>
          </a:prstGeom>
          <a:noFill/>
          <a:ln w="22225" cmpd="sng">
            <a:solidFill>
              <a:srgbClr val="008000"/>
            </a:solidFill>
            <a:round/>
            <a:headEnd type="triangle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" name="AutoShape 36">
            <a:extLst>
              <a:ext uri="{FF2B5EF4-FFF2-40B4-BE49-F238E27FC236}">
                <a16:creationId xmlns="" xmlns:a16="http://schemas.microsoft.com/office/drawing/2014/main" id="{6FBA09A5-313D-4BF9-A86E-BB75BD92788C}"/>
              </a:ext>
            </a:extLst>
          </p:cNvPr>
          <p:cNvCxnSpPr>
            <a:cxnSpLocks noChangeShapeType="1"/>
            <a:stCxn id="9" idx="1"/>
            <a:endCxn id="13" idx="3"/>
          </p:cNvCxnSpPr>
          <p:nvPr/>
        </p:nvCxnSpPr>
        <p:spPr bwMode="auto">
          <a:xfrm flipH="1" flipV="1">
            <a:off x="6990680" y="2182120"/>
            <a:ext cx="609354" cy="939"/>
          </a:xfrm>
          <a:prstGeom prst="straightConnector1">
            <a:avLst/>
          </a:prstGeom>
          <a:noFill/>
          <a:ln w="22225" cmpd="sng">
            <a:solidFill>
              <a:srgbClr val="008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" name="AutoShape 36">
            <a:extLst>
              <a:ext uri="{FF2B5EF4-FFF2-40B4-BE49-F238E27FC236}">
                <a16:creationId xmlns="" xmlns:a16="http://schemas.microsoft.com/office/drawing/2014/main" id="{817B22F3-BAB4-4983-BFFF-6C7B690F6078}"/>
              </a:ext>
            </a:extLst>
          </p:cNvPr>
          <p:cNvCxnSpPr>
            <a:cxnSpLocks noChangeShapeType="1"/>
            <a:stCxn id="7" idx="0"/>
            <a:endCxn id="9" idx="2"/>
          </p:cNvCxnSpPr>
          <p:nvPr/>
        </p:nvCxnSpPr>
        <p:spPr bwMode="auto">
          <a:xfrm flipV="1">
            <a:off x="6472009" y="2545555"/>
            <a:ext cx="1884109" cy="697037"/>
          </a:xfrm>
          <a:prstGeom prst="straightConnector1">
            <a:avLst/>
          </a:prstGeom>
          <a:noFill/>
          <a:ln w="22225" cmpd="sng">
            <a:solidFill>
              <a:srgbClr val="008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" name="AutoShape 36">
            <a:extLst>
              <a:ext uri="{FF2B5EF4-FFF2-40B4-BE49-F238E27FC236}">
                <a16:creationId xmlns="" xmlns:a16="http://schemas.microsoft.com/office/drawing/2014/main" id="{B49D8A27-8AA8-4C9C-AA1C-FA857C613C92}"/>
              </a:ext>
            </a:extLst>
          </p:cNvPr>
          <p:cNvCxnSpPr>
            <a:cxnSpLocks noChangeShapeType="1"/>
            <a:stCxn id="13" idx="1"/>
            <a:endCxn id="24" idx="3"/>
          </p:cNvCxnSpPr>
          <p:nvPr/>
        </p:nvCxnSpPr>
        <p:spPr bwMode="auto">
          <a:xfrm flipH="1">
            <a:off x="3984881" y="2182120"/>
            <a:ext cx="1489736" cy="3913"/>
          </a:xfrm>
          <a:prstGeom prst="straightConnector1">
            <a:avLst/>
          </a:prstGeom>
          <a:noFill/>
          <a:ln w="22225" cmpd="sng">
            <a:solidFill>
              <a:srgbClr val="008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8" name="AutoShape 36">
            <a:extLst>
              <a:ext uri="{FF2B5EF4-FFF2-40B4-BE49-F238E27FC236}">
                <a16:creationId xmlns="" xmlns:a16="http://schemas.microsoft.com/office/drawing/2014/main" id="{489CD264-5237-49F4-90E3-43AA49DE980E}"/>
              </a:ext>
            </a:extLst>
          </p:cNvPr>
          <p:cNvCxnSpPr>
            <a:cxnSpLocks noChangeShapeType="1"/>
            <a:stCxn id="12" idx="1"/>
            <a:endCxn id="11" idx="0"/>
          </p:cNvCxnSpPr>
          <p:nvPr/>
        </p:nvCxnSpPr>
        <p:spPr bwMode="auto">
          <a:xfrm flipH="1">
            <a:off x="2962618" y="2894073"/>
            <a:ext cx="1271782" cy="343709"/>
          </a:xfrm>
          <a:prstGeom prst="straightConnector1">
            <a:avLst/>
          </a:prstGeom>
          <a:noFill/>
          <a:ln w="22225" cmpd="sng">
            <a:solidFill>
              <a:schemeClr val="bg1">
                <a:lumMod val="50000"/>
              </a:schemeClr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37398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96C6C857-06FB-4AA8-B2C4-68DB237DD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494269"/>
            <a:ext cx="8594125" cy="772705"/>
          </a:xfrm>
        </p:spPr>
        <p:txBody>
          <a:bodyPr>
            <a:normAutofit/>
          </a:bodyPr>
          <a:lstStyle/>
          <a:p>
            <a:pPr>
              <a:tabLst>
                <a:tab pos="1524000" algn="l"/>
              </a:tabLst>
            </a:pPr>
            <a:r>
              <a:rPr lang="ru-RU" sz="2000" b="1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Этапы реализации 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Государственного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энергосервисного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контракта (Госконтракта) в бюджетной сфере</a:t>
            </a:r>
          </a:p>
        </p:txBody>
      </p:sp>
      <p:sp>
        <p:nvSpPr>
          <p:cNvPr id="4" name="Shape 140">
            <a:extLst>
              <a:ext uri="{FF2B5EF4-FFF2-40B4-BE49-F238E27FC236}">
                <a16:creationId xmlns="" xmlns:a16="http://schemas.microsoft.com/office/drawing/2014/main" id="{F42479B2-505F-4376-9CBD-4940CCC7E426}"/>
              </a:ext>
            </a:extLst>
          </p:cNvPr>
          <p:cNvSpPr/>
          <p:nvPr/>
        </p:nvSpPr>
        <p:spPr>
          <a:xfrm>
            <a:off x="0" y="988061"/>
            <a:ext cx="7752254" cy="3681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582" tIns="38583" rIns="38582" bIns="38583">
            <a:spAutoFit/>
          </a:bodyPr>
          <a:lstStyle>
            <a:lvl1pPr algn="ctr">
              <a:lnSpc>
                <a:spcPct val="90000"/>
              </a:lnSpc>
              <a:spcBef>
                <a:spcPts val="600"/>
              </a:spcBef>
              <a:defRPr sz="2600">
                <a:solidFill>
                  <a:srgbClr val="0B6EA5"/>
                </a:solidFill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>
              <a:spcBef>
                <a:spcPct val="20000"/>
              </a:spcBef>
              <a:defRPr/>
            </a:pP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hape 141">
            <a:extLst>
              <a:ext uri="{FF2B5EF4-FFF2-40B4-BE49-F238E27FC236}">
                <a16:creationId xmlns="" xmlns:a16="http://schemas.microsoft.com/office/drawing/2014/main" id="{07161928-21ED-4C9E-AC62-DB9AB6F090B4}"/>
              </a:ext>
            </a:extLst>
          </p:cNvPr>
          <p:cNvSpPr/>
          <p:nvPr/>
        </p:nvSpPr>
        <p:spPr>
          <a:xfrm>
            <a:off x="899591" y="1648829"/>
            <a:ext cx="8735297" cy="41405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582" tIns="38583" rIns="38582" bIns="38583">
            <a:spAutoFit/>
          </a:bodyPr>
          <a:lstStyle/>
          <a:p>
            <a:pPr algn="just">
              <a:spcBef>
                <a:spcPts val="1800"/>
              </a:spcBef>
              <a:buFont typeface="Arial" charset="0"/>
              <a:buChar char="•"/>
            </a:pPr>
            <a:r>
              <a:rPr lang="ru-RU" sz="1600" b="1" dirty="0">
                <a:solidFill>
                  <a:srgbClr val="4D5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rgbClr val="4D5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аудит Заказчика;</a:t>
            </a:r>
            <a:endParaRPr lang="ru-RU" sz="1600" b="1" dirty="0">
              <a:solidFill>
                <a:srgbClr val="4D5B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1800"/>
              </a:spcBef>
              <a:buFont typeface="Arial" charset="0"/>
              <a:buChar char="•"/>
            </a:pPr>
            <a:r>
              <a:rPr lang="ru-RU" sz="1600" b="1" dirty="0">
                <a:solidFill>
                  <a:srgbClr val="4D5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4D5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Энергоаудит</a:t>
            </a:r>
            <a:r>
              <a:rPr lang="ru-RU" sz="1600" b="1" dirty="0" smtClean="0">
                <a:solidFill>
                  <a:srgbClr val="4D5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600" b="1" dirty="0">
              <a:solidFill>
                <a:srgbClr val="4D5B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1800"/>
              </a:spcBef>
              <a:buFont typeface="Arial" charset="0"/>
              <a:buChar char="•"/>
            </a:pPr>
            <a:r>
              <a:rPr lang="ru-RU" sz="1600" b="1" dirty="0">
                <a:solidFill>
                  <a:srgbClr val="4D5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rgbClr val="4D5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 инвестиционного бизнес-плана;</a:t>
            </a:r>
            <a:endParaRPr lang="ru-RU" sz="1600" b="1" dirty="0">
              <a:solidFill>
                <a:srgbClr val="4D5B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1800"/>
              </a:spcBef>
              <a:buFont typeface="Arial" charset="0"/>
              <a:buChar char="•"/>
            </a:pPr>
            <a:r>
              <a:rPr lang="ru-RU" sz="1600" b="1" dirty="0">
                <a:solidFill>
                  <a:srgbClr val="4D5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rgbClr val="4D5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Открытие финансирования;</a:t>
            </a:r>
          </a:p>
          <a:p>
            <a:pPr algn="just">
              <a:spcBef>
                <a:spcPts val="1800"/>
              </a:spcBef>
              <a:buFont typeface="Arial" charset="0"/>
              <a:buChar char="•"/>
            </a:pPr>
            <a:r>
              <a:rPr lang="ru-RU" sz="1600" b="1" dirty="0" smtClean="0">
                <a:solidFill>
                  <a:srgbClr val="4D5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Проектные работы;</a:t>
            </a:r>
          </a:p>
          <a:p>
            <a:pPr algn="just">
              <a:spcBef>
                <a:spcPts val="1800"/>
              </a:spcBef>
              <a:buFont typeface="Arial" charset="0"/>
              <a:buChar char="•"/>
            </a:pPr>
            <a:r>
              <a:rPr lang="ru-RU" sz="1600" b="1" dirty="0" smtClean="0">
                <a:solidFill>
                  <a:srgbClr val="4D5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Поставка и монтаж оборудования, выполнение работ;</a:t>
            </a:r>
          </a:p>
          <a:p>
            <a:pPr algn="just">
              <a:spcBef>
                <a:spcPts val="1800"/>
              </a:spcBef>
              <a:buFont typeface="Arial" charset="0"/>
              <a:buChar char="•"/>
            </a:pPr>
            <a:r>
              <a:rPr lang="ru-RU" sz="1600" b="1" dirty="0" smtClean="0">
                <a:solidFill>
                  <a:srgbClr val="4D5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 персонала Заказчика;</a:t>
            </a:r>
          </a:p>
          <a:p>
            <a:pPr algn="just">
              <a:spcBef>
                <a:spcPts val="1800"/>
              </a:spcBef>
              <a:buFont typeface="Arial" charset="0"/>
              <a:buChar char="•"/>
            </a:pPr>
            <a:r>
              <a:rPr lang="ru-RU" sz="1600" b="1" dirty="0" smtClean="0">
                <a:solidFill>
                  <a:srgbClr val="4D5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Заключительный </a:t>
            </a:r>
            <a:r>
              <a:rPr lang="ru-RU" sz="1600" b="1" dirty="0" err="1" smtClean="0">
                <a:solidFill>
                  <a:srgbClr val="4D5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энергоаудит</a:t>
            </a:r>
            <a:r>
              <a:rPr lang="ru-RU" sz="1600" b="1" dirty="0" smtClean="0">
                <a:solidFill>
                  <a:srgbClr val="4D5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spcBef>
                <a:spcPts val="1800"/>
              </a:spcBef>
              <a:buFont typeface="Arial" charset="0"/>
              <a:buChar char="•"/>
            </a:pPr>
            <a:r>
              <a:rPr lang="ru-RU" sz="1600" b="1" dirty="0" smtClean="0">
                <a:solidFill>
                  <a:srgbClr val="4D5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Эксплуатация объекта, выплата платежей за счет экономии</a:t>
            </a:r>
            <a:endParaRPr lang="ru-RU" sz="1600" b="1" dirty="0">
              <a:solidFill>
                <a:srgbClr val="4D5B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78BAAA14-1DC4-4003-BC88-C50507C85835}"/>
              </a:ext>
            </a:extLst>
          </p:cNvPr>
          <p:cNvCxnSpPr/>
          <p:nvPr/>
        </p:nvCxnSpPr>
        <p:spPr>
          <a:xfrm>
            <a:off x="940671" y="1431732"/>
            <a:ext cx="8598745" cy="0"/>
          </a:xfrm>
          <a:prstGeom prst="line">
            <a:avLst/>
          </a:prstGeom>
          <a:noFill/>
          <a:ln w="25400" cap="flat">
            <a:solidFill>
              <a:schemeClr val="tx2">
                <a:lumMod val="50000"/>
              </a:schemeClr>
            </a:solidFill>
            <a:prstDash val="solid"/>
            <a:bevel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423640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96C6C857-06FB-4AA8-B2C4-68DB237DD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477794"/>
            <a:ext cx="8457514" cy="769863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Основные 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параметры 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конкурентной процедуры 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энергосервис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br>
              <a:rPr lang="ru-RU" sz="2000" b="1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расчет НМЦК</a:t>
            </a:r>
            <a:endParaRPr lang="ru-RU" sz="20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140">
            <a:extLst>
              <a:ext uri="{FF2B5EF4-FFF2-40B4-BE49-F238E27FC236}">
                <a16:creationId xmlns="" xmlns:a16="http://schemas.microsoft.com/office/drawing/2014/main" id="{F42479B2-505F-4376-9CBD-4940CCC7E426}"/>
              </a:ext>
            </a:extLst>
          </p:cNvPr>
          <p:cNvSpPr/>
          <p:nvPr/>
        </p:nvSpPr>
        <p:spPr>
          <a:xfrm>
            <a:off x="899592" y="1063585"/>
            <a:ext cx="7752254" cy="3681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582" tIns="38583" rIns="38582" bIns="38583">
            <a:spAutoFit/>
          </a:bodyPr>
          <a:lstStyle>
            <a:lvl1pPr algn="ctr">
              <a:lnSpc>
                <a:spcPct val="90000"/>
              </a:lnSpc>
              <a:spcBef>
                <a:spcPts val="600"/>
              </a:spcBef>
              <a:defRPr sz="2600">
                <a:solidFill>
                  <a:srgbClr val="0B6EA5"/>
                </a:solidFill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>
              <a:spcBef>
                <a:spcPct val="20000"/>
              </a:spcBef>
              <a:defRPr/>
            </a:pP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78BAAA14-1DC4-4003-BC88-C50507C85835}"/>
              </a:ext>
            </a:extLst>
          </p:cNvPr>
          <p:cNvCxnSpPr/>
          <p:nvPr/>
        </p:nvCxnSpPr>
        <p:spPr>
          <a:xfrm>
            <a:off x="940671" y="1431732"/>
            <a:ext cx="8433988" cy="0"/>
          </a:xfrm>
          <a:prstGeom prst="line">
            <a:avLst/>
          </a:prstGeom>
          <a:noFill/>
          <a:ln w="25400" cap="flat">
            <a:solidFill>
              <a:schemeClr val="tx2">
                <a:lumMod val="50000"/>
              </a:schemeClr>
            </a:solidFill>
            <a:prstDash val="solid"/>
            <a:bevel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8" name="Rectangle 28">
            <a:extLst>
              <a:ext uri="{FF2B5EF4-FFF2-40B4-BE49-F238E27FC236}">
                <a16:creationId xmlns="" xmlns:a16="http://schemas.microsoft.com/office/drawing/2014/main" id="{F23C7FAC-B522-4BC1-ABB6-7D93B4DF17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3606" y="3174628"/>
            <a:ext cx="369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=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="" xmlns:a16="http://schemas.microsoft.com/office/drawing/2014/main" id="{8E6B8048-BF45-4872-98D7-7F22BE44B9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0094" y="3111128"/>
            <a:ext cx="1301750" cy="571500"/>
          </a:xfrm>
          <a:prstGeom prst="rect">
            <a:avLst/>
          </a:prstGeom>
          <a:solidFill>
            <a:srgbClr val="00206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НМЦК, </a:t>
            </a:r>
            <a:r>
              <a:rPr lang="ru-RU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руб.</a:t>
            </a:r>
          </a:p>
          <a:p>
            <a:pPr algn="ctr">
              <a:spcBef>
                <a:spcPct val="50000"/>
              </a:spcBef>
              <a:defRPr/>
            </a:pP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28">
            <a:extLst>
              <a:ext uri="{FF2B5EF4-FFF2-40B4-BE49-F238E27FC236}">
                <a16:creationId xmlns="" xmlns:a16="http://schemas.microsoft.com/office/drawing/2014/main" id="{9AA4E6B2-E34F-4E67-BD45-A5176CAA85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2394" y="2869828"/>
            <a:ext cx="1516062" cy="1089025"/>
          </a:xfrm>
          <a:prstGeom prst="rect">
            <a:avLst/>
          </a:prstGeom>
          <a:solidFill>
            <a:srgbClr val="00206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ru-RU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Потребление энергетических ресурсов за базовый год, кВт*ч</a:t>
            </a:r>
            <a:endParaRPr 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28">
            <a:extLst>
              <a:ext uri="{FF2B5EF4-FFF2-40B4-BE49-F238E27FC236}">
                <a16:creationId xmlns="" xmlns:a16="http://schemas.microsoft.com/office/drawing/2014/main" id="{769503E4-2669-47F6-BE59-2BE27D8514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396" y="2846016"/>
            <a:ext cx="1516063" cy="1089025"/>
          </a:xfrm>
          <a:prstGeom prst="rect">
            <a:avLst/>
          </a:prstGeom>
          <a:solidFill>
            <a:srgbClr val="00206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ru-RU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Тариф за 1 кВт*ч на дату объявления конкурса , руб./КВт*ч с НДС</a:t>
            </a:r>
            <a:endParaRPr 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28">
            <a:extLst>
              <a:ext uri="{FF2B5EF4-FFF2-40B4-BE49-F238E27FC236}">
                <a16:creationId xmlns="" xmlns:a16="http://schemas.microsoft.com/office/drawing/2014/main" id="{B66D3A3B-F070-4216-AEEF-2D81FD3547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4333" y="2846016"/>
            <a:ext cx="1232545" cy="1109662"/>
          </a:xfrm>
          <a:prstGeom prst="rect">
            <a:avLst/>
          </a:prstGeom>
          <a:solidFill>
            <a:srgbClr val="00206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ru-RU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Количество лет контракта </a:t>
            </a:r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одзаголовок 2">
            <a:extLst>
              <a:ext uri="{FF2B5EF4-FFF2-40B4-BE49-F238E27FC236}">
                <a16:creationId xmlns="" xmlns:a16="http://schemas.microsoft.com/office/drawing/2014/main" id="{8B63FEAD-8632-4626-A8D2-65E95273A5D5}"/>
              </a:ext>
            </a:extLst>
          </p:cNvPr>
          <p:cNvSpPr txBox="1">
            <a:spLocks/>
          </p:cNvSpPr>
          <p:nvPr/>
        </p:nvSpPr>
        <p:spPr bwMode="auto">
          <a:xfrm>
            <a:off x="838200" y="1799879"/>
            <a:ext cx="8070726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just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Порядок формирования «начальной максимальной цены контракта» (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НМЦК):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AD0868BC-7ED4-4B8B-958E-95852F74AC4B}"/>
              </a:ext>
            </a:extLst>
          </p:cNvPr>
          <p:cNvSpPr/>
          <p:nvPr/>
        </p:nvSpPr>
        <p:spPr>
          <a:xfrm>
            <a:off x="899592" y="4583113"/>
            <a:ext cx="8272214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000" algn="just">
              <a:lnSpc>
                <a:spcPct val="80000"/>
              </a:lnSpc>
            </a:pPr>
            <a:r>
              <a:rPr lang="ru-RU" sz="1600" dirty="0"/>
              <a:t>В документации к конкурентной процедуре (конкурс, аукцион и пр.) на энергосервис как правило устанавливается минимальный </a:t>
            </a:r>
            <a:r>
              <a:rPr lang="ru-RU" sz="1600" dirty="0" smtClean="0"/>
              <a:t>процент </a:t>
            </a:r>
            <a:r>
              <a:rPr lang="ru-RU" sz="1600" dirty="0"/>
              <a:t>экономии, которую должен показать </a:t>
            </a:r>
            <a:r>
              <a:rPr lang="ru-RU" sz="1600" dirty="0" smtClean="0"/>
              <a:t>Исполнитель </a:t>
            </a:r>
            <a:r>
              <a:rPr lang="ru-RU" sz="1600" dirty="0"/>
              <a:t>в ходе реализации контракта. Зачастую этот показатель составляет 30-40%.</a:t>
            </a:r>
          </a:p>
          <a:p>
            <a:pPr algn="just">
              <a:lnSpc>
                <a:spcPct val="80000"/>
              </a:lnSpc>
            </a:pPr>
            <a:endParaRPr lang="en-US" sz="1600" dirty="0"/>
          </a:p>
        </p:txBody>
      </p:sp>
      <p:sp>
        <p:nvSpPr>
          <p:cNvPr id="15" name="Rectangle 28">
            <a:extLst>
              <a:ext uri="{FF2B5EF4-FFF2-40B4-BE49-F238E27FC236}">
                <a16:creationId xmlns="" xmlns:a16="http://schemas.microsoft.com/office/drawing/2014/main" id="{581D90F9-E723-430C-8969-C7180588FB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478" y="3142879"/>
            <a:ext cx="369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х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28">
            <a:extLst>
              <a:ext uri="{FF2B5EF4-FFF2-40B4-BE49-F238E27FC236}">
                <a16:creationId xmlns="" xmlns:a16="http://schemas.microsoft.com/office/drawing/2014/main" id="{83BCB2B4-8823-48EA-936A-BA88BA3801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0846" y="3096023"/>
            <a:ext cx="369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х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482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96C6C857-06FB-4AA8-B2C4-68DB237DD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0671" y="494270"/>
            <a:ext cx="8557556" cy="75338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параметры конкурентной 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процедуры 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на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энергосервис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–</a:t>
            </a:r>
            <a:br>
              <a:rPr lang="ru-RU" sz="20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20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расчет 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цены 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контракта</a:t>
            </a:r>
            <a:endParaRPr lang="ru-RU" sz="20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140">
            <a:extLst>
              <a:ext uri="{FF2B5EF4-FFF2-40B4-BE49-F238E27FC236}">
                <a16:creationId xmlns="" xmlns:a16="http://schemas.microsoft.com/office/drawing/2014/main" id="{F42479B2-505F-4376-9CBD-4940CCC7E426}"/>
              </a:ext>
            </a:extLst>
          </p:cNvPr>
          <p:cNvSpPr/>
          <p:nvPr/>
        </p:nvSpPr>
        <p:spPr>
          <a:xfrm>
            <a:off x="899592" y="1063585"/>
            <a:ext cx="7752254" cy="3681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582" tIns="38583" rIns="38582" bIns="38583">
            <a:spAutoFit/>
          </a:bodyPr>
          <a:lstStyle>
            <a:lvl1pPr algn="ctr">
              <a:lnSpc>
                <a:spcPct val="90000"/>
              </a:lnSpc>
              <a:spcBef>
                <a:spcPts val="600"/>
              </a:spcBef>
              <a:defRPr sz="2600">
                <a:solidFill>
                  <a:srgbClr val="0B6EA5"/>
                </a:solidFill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>
              <a:spcBef>
                <a:spcPct val="20000"/>
              </a:spcBef>
              <a:defRPr/>
            </a:pP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78BAAA14-1DC4-4003-BC88-C50507C85835}"/>
              </a:ext>
            </a:extLst>
          </p:cNvPr>
          <p:cNvCxnSpPr/>
          <p:nvPr/>
        </p:nvCxnSpPr>
        <p:spPr>
          <a:xfrm>
            <a:off x="940671" y="1431732"/>
            <a:ext cx="8343372" cy="0"/>
          </a:xfrm>
          <a:prstGeom prst="line">
            <a:avLst/>
          </a:prstGeom>
          <a:noFill/>
          <a:ln w="25400" cap="flat">
            <a:solidFill>
              <a:schemeClr val="tx2">
                <a:lumMod val="50000"/>
              </a:schemeClr>
            </a:solidFill>
            <a:prstDash val="solid"/>
            <a:bevel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8" name="Rectangle 28">
            <a:extLst>
              <a:ext uri="{FF2B5EF4-FFF2-40B4-BE49-F238E27FC236}">
                <a16:creationId xmlns="" xmlns:a16="http://schemas.microsoft.com/office/drawing/2014/main" id="{F71AC07E-37BA-4ECD-A9F5-C7839DD803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2063" y="3323874"/>
            <a:ext cx="369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=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="" xmlns:a16="http://schemas.microsoft.com/office/drawing/2014/main" id="{AE2A3F4D-D7DA-4576-A1D7-A2987C5F30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8551" y="3260373"/>
            <a:ext cx="1301750" cy="711417"/>
          </a:xfrm>
          <a:prstGeom prst="rect">
            <a:avLst/>
          </a:prstGeom>
          <a:solidFill>
            <a:srgbClr val="00206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ru-RU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Цена контракта, руб. </a:t>
            </a:r>
          </a:p>
          <a:p>
            <a:pPr algn="ctr">
              <a:spcBef>
                <a:spcPct val="50000"/>
              </a:spcBef>
              <a:defRPr/>
            </a:pP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28">
            <a:extLst>
              <a:ext uri="{FF2B5EF4-FFF2-40B4-BE49-F238E27FC236}">
                <a16:creationId xmlns="" xmlns:a16="http://schemas.microsoft.com/office/drawing/2014/main" id="{CC9F7AB4-F767-40C2-A825-8F99DBB2F6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0851" y="3019074"/>
            <a:ext cx="1516062" cy="1089025"/>
          </a:xfrm>
          <a:prstGeom prst="rect">
            <a:avLst/>
          </a:prstGeom>
          <a:solidFill>
            <a:srgbClr val="00206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НМЦК, </a:t>
            </a:r>
            <a:r>
              <a:rPr lang="ru-RU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руб.</a:t>
            </a:r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28">
            <a:extLst>
              <a:ext uri="{FF2B5EF4-FFF2-40B4-BE49-F238E27FC236}">
                <a16:creationId xmlns="" xmlns:a16="http://schemas.microsoft.com/office/drawing/2014/main" id="{F9036E1F-7FBF-4C75-A918-96838C7B37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5853" y="2995262"/>
            <a:ext cx="1516063" cy="1089025"/>
          </a:xfrm>
          <a:prstGeom prst="rect">
            <a:avLst/>
          </a:prstGeom>
          <a:solidFill>
            <a:srgbClr val="00206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ru-RU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Заявленный исполнителем процент экономии, %</a:t>
            </a:r>
            <a:endParaRPr 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одзаголовок 2">
            <a:extLst>
              <a:ext uri="{FF2B5EF4-FFF2-40B4-BE49-F238E27FC236}">
                <a16:creationId xmlns="" xmlns:a16="http://schemas.microsoft.com/office/drawing/2014/main" id="{13A621C3-AF12-4E87-B24E-84E247C764E3}"/>
              </a:ext>
            </a:extLst>
          </p:cNvPr>
          <p:cNvSpPr txBox="1">
            <a:spLocks/>
          </p:cNvSpPr>
          <p:nvPr/>
        </p:nvSpPr>
        <p:spPr bwMode="auto">
          <a:xfrm>
            <a:off x="827584" y="1916832"/>
            <a:ext cx="8070726" cy="464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just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Порядок определения цены контракта*: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F2224AA7-8A89-427B-8AA4-9B600C031BA6}"/>
              </a:ext>
            </a:extLst>
          </p:cNvPr>
          <p:cNvSpPr/>
          <p:nvPr/>
        </p:nvSpPr>
        <p:spPr>
          <a:xfrm>
            <a:off x="838200" y="4523386"/>
            <a:ext cx="8272214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000" algn="just">
              <a:lnSpc>
                <a:spcPct val="80000"/>
              </a:lnSpc>
            </a:pPr>
            <a:r>
              <a:rPr lang="ru-RU" sz="1600" dirty="0" smtClean="0"/>
              <a:t>*Важно </a:t>
            </a:r>
            <a:r>
              <a:rPr lang="ru-RU" sz="1600" dirty="0"/>
              <a:t>учесть, что фактическая сумма, которую получит </a:t>
            </a:r>
            <a:r>
              <a:rPr lang="ru-RU" sz="1600" dirty="0" smtClean="0"/>
              <a:t>Исполнитель </a:t>
            </a:r>
            <a:r>
              <a:rPr lang="ru-RU" sz="1600" dirty="0"/>
              <a:t>равна произведению «Цены контракта» на «фиксированный или в некоторых случаях  </a:t>
            </a:r>
            <a:r>
              <a:rPr lang="ru-RU" sz="1600" dirty="0" smtClean="0"/>
              <a:t>торгуемый процент». Как правило </a:t>
            </a:r>
            <a:r>
              <a:rPr lang="ru-RU" sz="1600" dirty="0"/>
              <a:t>при подготовке конкурсной документации собственными силами, данный процент составляет - </a:t>
            </a:r>
            <a:r>
              <a:rPr lang="ru-RU" sz="1600" b="1" dirty="0"/>
              <a:t>99%.</a:t>
            </a:r>
            <a:endParaRPr lang="en-US" sz="1600" dirty="0"/>
          </a:p>
        </p:txBody>
      </p:sp>
      <p:sp>
        <p:nvSpPr>
          <p:cNvPr id="14" name="Rectangle 28">
            <a:extLst>
              <a:ext uri="{FF2B5EF4-FFF2-40B4-BE49-F238E27FC236}">
                <a16:creationId xmlns="" xmlns:a16="http://schemas.microsoft.com/office/drawing/2014/main" id="{D5B781CA-CDE3-4A27-8EDD-1ED5034F9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494" y="3289105"/>
            <a:ext cx="369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х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8118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rmal">
  <a:themeElements>
    <a:clrScheme name="Thermal">
      <a:dk1>
        <a:srgbClr val="4D5B6B"/>
      </a:dk1>
      <a:lt1>
        <a:srgbClr val="FFFFFF"/>
      </a:lt1>
      <a:dk2>
        <a:srgbClr val="675D59"/>
      </a:dk2>
      <a:lt2>
        <a:srgbClr val="E8DED8"/>
      </a:lt2>
      <a:accent1>
        <a:srgbClr val="FF7605"/>
      </a:accent1>
      <a:accent2>
        <a:srgbClr val="7F7F7F"/>
      </a:accent2>
      <a:accent3>
        <a:srgbClr val="7F5185"/>
      </a:accent3>
      <a:accent4>
        <a:srgbClr val="89AAD3"/>
      </a:accent4>
      <a:accent5>
        <a:srgbClr val="8F5B4B"/>
      </a:accent5>
      <a:accent6>
        <a:srgbClr val="C84340"/>
      </a:accent6>
      <a:hlink>
        <a:srgbClr val="89AAD3"/>
      </a:hlink>
      <a:folHlink>
        <a:srgbClr val="795185"/>
      </a:folHlink>
    </a:clrScheme>
    <a:fontScheme name="Thermal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Термический</Template>
  <TotalTime>1310</TotalTime>
  <Words>1352</Words>
  <Application>Microsoft Office PowerPoint</Application>
  <PresentationFormat>Произвольный</PresentationFormat>
  <Paragraphs>165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Thermal</vt:lpstr>
      <vt:lpstr>ЭНЕРГОСЕРВИСНЫЙ КОНТРАКТ КАК ИНСТРУМЕНТ ПОВЫШЕНИЯ ЭНЕРГЕТИЧЕСКОЙ ЭФФЕКТИВНОСТИ В БЮДЖЕТНОЙ СФЕРЕ </vt:lpstr>
      <vt:lpstr>Преимущества энергосервисных контрактов</vt:lpstr>
      <vt:lpstr>Законодательные основы энергосервиса в бюджетной сфере</vt:lpstr>
      <vt:lpstr>Преимущества и гарантии реализаций Государственного энергосервисного контракта (Госконтракта) в бюджетной сфере</vt:lpstr>
      <vt:lpstr>Наиболее эффективные энергосберегающие мероприятия</vt:lpstr>
      <vt:lpstr>Классическая схема реализации проекта на примере системы наружного освещения</vt:lpstr>
      <vt:lpstr>Этапы реализации Государственного энергосервисного контракта (Госконтракта) в бюджетной сфере</vt:lpstr>
      <vt:lpstr>Основные параметры конкурентной процедуры на энергосервис – расчет НМЦК</vt:lpstr>
      <vt:lpstr>Основные параметры конкурентной процедуры на энергосервис – расчет цены контракта</vt:lpstr>
      <vt:lpstr>Применение и опыт - реализация проекта</vt:lpstr>
      <vt:lpstr>Применение и опыт - реализация проекта</vt:lpstr>
      <vt:lpstr>Применение и опыт - реализация проекта</vt:lpstr>
      <vt:lpstr>Применение и опыт – законтрактовано на сегодня</vt:lpstr>
      <vt:lpstr>Применение и опыт – законтрактовано на сегодня</vt:lpstr>
      <vt:lpstr>Реквизиты и адрес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Антон Иванов</dc:creator>
  <cp:lastModifiedBy>Windows User</cp:lastModifiedBy>
  <cp:revision>34</cp:revision>
  <cp:lastPrinted>2019-05-24T08:47:09Z</cp:lastPrinted>
  <dcterms:created xsi:type="dcterms:W3CDTF">2019-05-23T14:28:47Z</dcterms:created>
  <dcterms:modified xsi:type="dcterms:W3CDTF">2020-05-20T16:57:43Z</dcterms:modified>
</cp:coreProperties>
</file>